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7"/>
  </p:notesMasterIdLst>
  <p:handoutMasterIdLst>
    <p:handoutMasterId r:id="rId38"/>
  </p:handoutMasterIdLst>
  <p:sldIdLst>
    <p:sldId id="277" r:id="rId2"/>
    <p:sldId id="320" r:id="rId3"/>
    <p:sldId id="319" r:id="rId4"/>
    <p:sldId id="287" r:id="rId5"/>
    <p:sldId id="292" r:id="rId6"/>
    <p:sldId id="302" r:id="rId7"/>
    <p:sldId id="293" r:id="rId8"/>
    <p:sldId id="291" r:id="rId9"/>
    <p:sldId id="289" r:id="rId10"/>
    <p:sldId id="336" r:id="rId11"/>
    <p:sldId id="286" r:id="rId12"/>
    <p:sldId id="334" r:id="rId13"/>
    <p:sldId id="306" r:id="rId14"/>
    <p:sldId id="301" r:id="rId15"/>
    <p:sldId id="308" r:id="rId16"/>
    <p:sldId id="335" r:id="rId17"/>
    <p:sldId id="313" r:id="rId18"/>
    <p:sldId id="296" r:id="rId19"/>
    <p:sldId id="294" r:id="rId20"/>
    <p:sldId id="295" r:id="rId21"/>
    <p:sldId id="288" r:id="rId22"/>
    <p:sldId id="317" r:id="rId23"/>
    <p:sldId id="315" r:id="rId24"/>
    <p:sldId id="311" r:id="rId25"/>
    <p:sldId id="333" r:id="rId26"/>
    <p:sldId id="275" r:id="rId27"/>
    <p:sldId id="282" r:id="rId28"/>
    <p:sldId id="326" r:id="rId29"/>
    <p:sldId id="327" r:id="rId30"/>
    <p:sldId id="329" r:id="rId31"/>
    <p:sldId id="330" r:id="rId32"/>
    <p:sldId id="331" r:id="rId33"/>
    <p:sldId id="332" r:id="rId34"/>
    <p:sldId id="276" r:id="rId35"/>
    <p:sldId id="328" r:id="rId36"/>
  </p:sldIdLst>
  <p:sldSz cx="9144000" cy="6858000" type="screen4x3"/>
  <p:notesSz cx="7104063" cy="10234613"/>
  <p:defaultTextStyle>
    <a:defPPr>
      <a:defRPr lang="de-D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754">
          <p15:clr>
            <a:srgbClr val="A4A3A4"/>
          </p15:clr>
        </p15:guide>
        <p15:guide id="2" pos="431">
          <p15:clr>
            <a:srgbClr val="A4A3A4"/>
          </p15:clr>
        </p15:guide>
      </p15:sldGuideLst>
    </p:ext>
    <p:ext uri="{2D200454-40CA-4A62-9FC3-DE9A4176ACB9}">
      <p15:notesGuideLst xmlns:p15="http://schemas.microsoft.com/office/powerpoint/2012/main">
        <p15:guide id="1" orient="horz" pos="3713" userDrawn="1">
          <p15:clr>
            <a:srgbClr val="A4A3A4"/>
          </p15:clr>
        </p15:guide>
        <p15:guide id="2" pos="20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99CCFF"/>
    <a:srgbClr val="66CCFF"/>
    <a:srgbClr val="99FF99"/>
    <a:srgbClr val="CCFF99"/>
    <a:srgbClr val="FF99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45"/>
    <p:restoredTop sz="99689" autoAdjust="0"/>
  </p:normalViewPr>
  <p:slideViewPr>
    <p:cSldViewPr>
      <p:cViewPr varScale="1">
        <p:scale>
          <a:sx n="105" d="100"/>
          <a:sy n="105" d="100"/>
        </p:scale>
        <p:origin x="736" y="192"/>
      </p:cViewPr>
      <p:guideLst>
        <p:guide orient="horz" pos="754"/>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50" d="100"/>
          <a:sy n="150" d="100"/>
        </p:scale>
        <p:origin x="1768" y="0"/>
      </p:cViewPr>
      <p:guideLst>
        <p:guide orient="horz" pos="3713"/>
        <p:guide pos="20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3079202" cy="512304"/>
          </a:xfrm>
          <a:prstGeom prst="rect">
            <a:avLst/>
          </a:prstGeom>
          <a:noFill/>
          <a:ln>
            <a:noFill/>
          </a:ln>
          <a:effectLst/>
        </p:spPr>
        <p:txBody>
          <a:bodyPr vert="horz" wrap="square" lIns="94796" tIns="47398" rIns="94796" bIns="47398"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CH"/>
          </a:p>
        </p:txBody>
      </p:sp>
      <p:sp>
        <p:nvSpPr>
          <p:cNvPr id="197635" name="Rectangle 3"/>
          <p:cNvSpPr>
            <a:spLocks noGrp="1" noChangeArrowheads="1"/>
          </p:cNvSpPr>
          <p:nvPr>
            <p:ph type="dt" sz="quarter" idx="1"/>
          </p:nvPr>
        </p:nvSpPr>
        <p:spPr bwMode="auto">
          <a:xfrm>
            <a:off x="4024861" y="0"/>
            <a:ext cx="3079202" cy="512304"/>
          </a:xfrm>
          <a:prstGeom prst="rect">
            <a:avLst/>
          </a:prstGeom>
          <a:noFill/>
          <a:ln>
            <a:noFill/>
          </a:ln>
          <a:effectLst/>
        </p:spPr>
        <p:txBody>
          <a:bodyPr vert="horz" wrap="square" lIns="94796" tIns="47398" rIns="94796" bIns="47398" numCol="1" anchor="t" anchorCtr="0" compatLnSpc="1">
            <a:prstTxWarp prst="textNoShape">
              <a:avLst/>
            </a:prstTxWarp>
          </a:bodyPr>
          <a:lstStyle>
            <a:lvl1pPr algn="r" eaLnBrk="1" hangingPunct="1">
              <a:defRPr sz="1200">
                <a:cs typeface="Arial" charset="0"/>
              </a:defRPr>
            </a:lvl1pPr>
          </a:lstStyle>
          <a:p>
            <a:pPr>
              <a:defRPr/>
            </a:pPr>
            <a:fld id="{888B82B9-D241-ED48-87E2-66BE05E915AB}" type="datetimeFigureOut">
              <a:rPr lang="de-CH"/>
              <a:pPr>
                <a:defRPr/>
              </a:pPr>
              <a:t>19.03.22</a:t>
            </a:fld>
            <a:endParaRPr lang="de-CH"/>
          </a:p>
        </p:txBody>
      </p:sp>
      <p:sp>
        <p:nvSpPr>
          <p:cNvPr id="197636" name="Rectangle 4"/>
          <p:cNvSpPr>
            <a:spLocks noGrp="1" noChangeArrowheads="1"/>
          </p:cNvSpPr>
          <p:nvPr>
            <p:ph type="ftr" sz="quarter" idx="2"/>
          </p:nvPr>
        </p:nvSpPr>
        <p:spPr bwMode="auto">
          <a:xfrm>
            <a:off x="0" y="9722309"/>
            <a:ext cx="3079202" cy="512304"/>
          </a:xfrm>
          <a:prstGeom prst="rect">
            <a:avLst/>
          </a:prstGeom>
          <a:noFill/>
          <a:ln>
            <a:noFill/>
          </a:ln>
          <a:effectLst/>
        </p:spPr>
        <p:txBody>
          <a:bodyPr vert="horz" wrap="square" lIns="94796" tIns="47398" rIns="94796" bIns="47398"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CH"/>
          </a:p>
        </p:txBody>
      </p:sp>
      <p:sp>
        <p:nvSpPr>
          <p:cNvPr id="197637" name="Rectangle 5"/>
          <p:cNvSpPr>
            <a:spLocks noGrp="1" noChangeArrowheads="1"/>
          </p:cNvSpPr>
          <p:nvPr>
            <p:ph type="sldNum" sz="quarter" idx="3"/>
          </p:nvPr>
        </p:nvSpPr>
        <p:spPr bwMode="auto">
          <a:xfrm>
            <a:off x="4024861" y="9722309"/>
            <a:ext cx="3079202" cy="512304"/>
          </a:xfrm>
          <a:prstGeom prst="rect">
            <a:avLst/>
          </a:prstGeom>
          <a:noFill/>
          <a:ln>
            <a:noFill/>
          </a:ln>
          <a:effectLst/>
        </p:spPr>
        <p:txBody>
          <a:bodyPr vert="horz" wrap="square" lIns="94796" tIns="47398" rIns="94796" bIns="47398" numCol="1" anchor="b" anchorCtr="0" compatLnSpc="1">
            <a:prstTxWarp prst="textNoShape">
              <a:avLst/>
            </a:prstTxWarp>
          </a:bodyPr>
          <a:lstStyle>
            <a:lvl1pPr algn="r" eaLnBrk="1" hangingPunct="1">
              <a:defRPr sz="1200">
                <a:cs typeface="Arial" charset="0"/>
              </a:defRPr>
            </a:lvl1pPr>
          </a:lstStyle>
          <a:p>
            <a:pPr>
              <a:defRPr/>
            </a:pPr>
            <a:fld id="{C72BE7B4-E47D-A343-B330-F39FC44ACF5D}" type="slidenum">
              <a:rPr lang="de-CH"/>
              <a:pPr>
                <a:defRPr/>
              </a:pPr>
              <a:t>‹Nr.›</a:t>
            </a:fld>
            <a:endParaRPr lang="de-CH"/>
          </a:p>
        </p:txBody>
      </p:sp>
    </p:spTree>
    <p:extLst>
      <p:ext uri="{BB962C8B-B14F-4D97-AF65-F5344CB8AC3E}">
        <p14:creationId xmlns:p14="http://schemas.microsoft.com/office/powerpoint/2010/main" val="2938981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9202" cy="512304"/>
          </a:xfrm>
          <a:prstGeom prst="rect">
            <a:avLst/>
          </a:prstGeom>
        </p:spPr>
        <p:txBody>
          <a:bodyPr vert="horz" lIns="94796" tIns="47398" rIns="94796" bIns="47398" rtlCol="0"/>
          <a:lstStyle>
            <a:lvl1pPr algn="l" eaLnBrk="1" hangingPunct="1">
              <a:defRPr sz="1200">
                <a:latin typeface="Arial" charset="0"/>
                <a:ea typeface="+mn-ea"/>
                <a:cs typeface="Arial" charset="0"/>
              </a:defRPr>
            </a:lvl1pPr>
          </a:lstStyle>
          <a:p>
            <a:pPr>
              <a:defRPr/>
            </a:pPr>
            <a:endParaRPr lang="de-CH"/>
          </a:p>
        </p:txBody>
      </p:sp>
      <p:sp>
        <p:nvSpPr>
          <p:cNvPr id="3" name="Datumsplatzhalter 2"/>
          <p:cNvSpPr>
            <a:spLocks noGrp="1"/>
          </p:cNvSpPr>
          <p:nvPr>
            <p:ph type="dt" idx="1"/>
          </p:nvPr>
        </p:nvSpPr>
        <p:spPr>
          <a:xfrm>
            <a:off x="4024862" y="0"/>
            <a:ext cx="3077543" cy="512304"/>
          </a:xfrm>
          <a:prstGeom prst="rect">
            <a:avLst/>
          </a:prstGeom>
        </p:spPr>
        <p:txBody>
          <a:bodyPr vert="horz" wrap="square" lIns="94796" tIns="47398" rIns="94796" bIns="47398" numCol="1" anchor="t" anchorCtr="0" compatLnSpc="1">
            <a:prstTxWarp prst="textNoShape">
              <a:avLst/>
            </a:prstTxWarp>
          </a:bodyPr>
          <a:lstStyle>
            <a:lvl1pPr algn="r" eaLnBrk="1" hangingPunct="1">
              <a:defRPr sz="1200">
                <a:cs typeface="Arial" charset="0"/>
              </a:defRPr>
            </a:lvl1pPr>
          </a:lstStyle>
          <a:p>
            <a:pPr>
              <a:defRPr/>
            </a:pPr>
            <a:fld id="{0970C1DA-CC3C-5A42-BEF0-AA2147A988C6}" type="datetimeFigureOut">
              <a:rPr lang="de-DE"/>
              <a:pPr>
                <a:defRPr/>
              </a:pPr>
              <a:t>19.03.22</a:t>
            </a:fld>
            <a:endParaRPr lang="de-CH"/>
          </a:p>
        </p:txBody>
      </p:sp>
      <p:sp>
        <p:nvSpPr>
          <p:cNvPr id="4" name="Folienbildplatzhalt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pPr lvl="0"/>
            <a:endParaRPr lang="de-CH" noProof="0"/>
          </a:p>
        </p:txBody>
      </p:sp>
      <p:sp>
        <p:nvSpPr>
          <p:cNvPr id="5" name="Notizenplatzhalter 4"/>
          <p:cNvSpPr>
            <a:spLocks noGrp="1"/>
          </p:cNvSpPr>
          <p:nvPr>
            <p:ph type="body" sz="quarter" idx="3"/>
          </p:nvPr>
        </p:nvSpPr>
        <p:spPr>
          <a:xfrm>
            <a:off x="710075" y="4861155"/>
            <a:ext cx="5683914" cy="4605821"/>
          </a:xfrm>
          <a:prstGeom prst="rect">
            <a:avLst/>
          </a:prstGeom>
        </p:spPr>
        <p:txBody>
          <a:bodyPr vert="horz" wrap="square" lIns="94796" tIns="47398" rIns="94796" bIns="47398" numCol="1" anchor="t" anchorCtr="0" compatLnSpc="1">
            <a:prstTxWarp prst="textNoShape">
              <a:avLst/>
            </a:prstTxWarp>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720673"/>
            <a:ext cx="3079202" cy="512303"/>
          </a:xfrm>
          <a:prstGeom prst="rect">
            <a:avLst/>
          </a:prstGeom>
        </p:spPr>
        <p:txBody>
          <a:bodyPr vert="horz" lIns="94796" tIns="47398" rIns="94796" bIns="47398" rtlCol="0" anchor="b"/>
          <a:lstStyle>
            <a:lvl1pPr algn="l" eaLnBrk="1" hangingPunct="1">
              <a:defRPr sz="1200">
                <a:latin typeface="Arial" charset="0"/>
                <a:ea typeface="+mn-ea"/>
                <a:cs typeface="Arial" charset="0"/>
              </a:defRPr>
            </a:lvl1pPr>
          </a:lstStyle>
          <a:p>
            <a:pPr>
              <a:defRPr/>
            </a:pPr>
            <a:endParaRPr lang="de-CH"/>
          </a:p>
        </p:txBody>
      </p:sp>
      <p:sp>
        <p:nvSpPr>
          <p:cNvPr id="7" name="Foliennummernplatzhalter 6"/>
          <p:cNvSpPr>
            <a:spLocks noGrp="1"/>
          </p:cNvSpPr>
          <p:nvPr>
            <p:ph type="sldNum" sz="quarter" idx="5"/>
          </p:nvPr>
        </p:nvSpPr>
        <p:spPr>
          <a:xfrm>
            <a:off x="4024862" y="9720673"/>
            <a:ext cx="3077543" cy="512303"/>
          </a:xfrm>
          <a:prstGeom prst="rect">
            <a:avLst/>
          </a:prstGeom>
        </p:spPr>
        <p:txBody>
          <a:bodyPr vert="horz" wrap="square" lIns="94796" tIns="47398" rIns="94796" bIns="47398" numCol="1" anchor="b" anchorCtr="0" compatLnSpc="1">
            <a:prstTxWarp prst="textNoShape">
              <a:avLst/>
            </a:prstTxWarp>
          </a:bodyPr>
          <a:lstStyle>
            <a:lvl1pPr algn="r" eaLnBrk="1" hangingPunct="1">
              <a:defRPr sz="1200">
                <a:cs typeface="Arial" charset="0"/>
              </a:defRPr>
            </a:lvl1pPr>
          </a:lstStyle>
          <a:p>
            <a:pPr>
              <a:defRPr/>
            </a:pPr>
            <a:fld id="{12365621-14AF-1A4F-B1BF-29379BED1DAF}" type="slidenum">
              <a:rPr lang="de-CH"/>
              <a:pPr>
                <a:defRPr/>
              </a:pPr>
              <a:t>‹Nr.›</a:t>
            </a:fld>
            <a:endParaRPr lang="de-CH"/>
          </a:p>
        </p:txBody>
      </p:sp>
    </p:spTree>
    <p:extLst>
      <p:ext uri="{BB962C8B-B14F-4D97-AF65-F5344CB8AC3E}">
        <p14:creationId xmlns:p14="http://schemas.microsoft.com/office/powerpoint/2010/main" val="10875800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da.admin.ch/deza/de/home/laender/zentralasien.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dirty="0">
              <a:latin typeface="Calibri" charset="0"/>
              <a:ea typeface="MS PGothic"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70216" indent="-296237">
              <a:defRPr sz="2500">
                <a:solidFill>
                  <a:schemeClr val="tx1"/>
                </a:solidFill>
                <a:latin typeface="Arial" charset="0"/>
                <a:ea typeface="MS PGothic" charset="0"/>
                <a:cs typeface="MS PGothic" charset="0"/>
              </a:defRPr>
            </a:lvl2pPr>
            <a:lvl3pPr marL="1184948" indent="-236990">
              <a:defRPr sz="2500">
                <a:solidFill>
                  <a:schemeClr val="tx1"/>
                </a:solidFill>
                <a:latin typeface="Arial" charset="0"/>
                <a:ea typeface="MS PGothic" charset="0"/>
                <a:cs typeface="MS PGothic" charset="0"/>
              </a:defRPr>
            </a:lvl3pPr>
            <a:lvl4pPr marL="1658927" indent="-236990">
              <a:defRPr sz="2500">
                <a:solidFill>
                  <a:schemeClr val="tx1"/>
                </a:solidFill>
                <a:latin typeface="Arial" charset="0"/>
                <a:ea typeface="MS PGothic" charset="0"/>
                <a:cs typeface="MS PGothic" charset="0"/>
              </a:defRPr>
            </a:lvl4pPr>
            <a:lvl5pPr marL="2132907" indent="-236990">
              <a:defRPr sz="2500">
                <a:solidFill>
                  <a:schemeClr val="tx1"/>
                </a:solidFill>
                <a:latin typeface="Arial" charset="0"/>
                <a:ea typeface="MS PGothic" charset="0"/>
                <a:cs typeface="MS PGothic" charset="0"/>
              </a:defRPr>
            </a:lvl5pPr>
            <a:lvl6pPr marL="2606886" indent="-236990" eaLnBrk="0" fontAlgn="base" hangingPunct="0">
              <a:spcBef>
                <a:spcPct val="0"/>
              </a:spcBef>
              <a:spcAft>
                <a:spcPct val="0"/>
              </a:spcAft>
              <a:defRPr sz="2500">
                <a:solidFill>
                  <a:schemeClr val="tx1"/>
                </a:solidFill>
                <a:latin typeface="Arial" charset="0"/>
                <a:ea typeface="MS PGothic" charset="0"/>
                <a:cs typeface="MS PGothic" charset="0"/>
              </a:defRPr>
            </a:lvl6pPr>
            <a:lvl7pPr marL="3080865" indent="-236990" eaLnBrk="0" fontAlgn="base" hangingPunct="0">
              <a:spcBef>
                <a:spcPct val="0"/>
              </a:spcBef>
              <a:spcAft>
                <a:spcPct val="0"/>
              </a:spcAft>
              <a:defRPr sz="2500">
                <a:solidFill>
                  <a:schemeClr val="tx1"/>
                </a:solidFill>
                <a:latin typeface="Arial" charset="0"/>
                <a:ea typeface="MS PGothic" charset="0"/>
                <a:cs typeface="MS PGothic" charset="0"/>
              </a:defRPr>
            </a:lvl7pPr>
            <a:lvl8pPr marL="3554844" indent="-236990" eaLnBrk="0" fontAlgn="base" hangingPunct="0">
              <a:spcBef>
                <a:spcPct val="0"/>
              </a:spcBef>
              <a:spcAft>
                <a:spcPct val="0"/>
              </a:spcAft>
              <a:defRPr sz="2500">
                <a:solidFill>
                  <a:schemeClr val="tx1"/>
                </a:solidFill>
                <a:latin typeface="Arial" charset="0"/>
                <a:ea typeface="MS PGothic" charset="0"/>
                <a:cs typeface="MS PGothic" charset="0"/>
              </a:defRPr>
            </a:lvl8pPr>
            <a:lvl9pPr marL="4028824" indent="-236990" eaLnBrk="0" fontAlgn="base" hangingPunct="0">
              <a:spcBef>
                <a:spcPct val="0"/>
              </a:spcBef>
              <a:spcAft>
                <a:spcPct val="0"/>
              </a:spcAft>
              <a:defRPr sz="2500">
                <a:solidFill>
                  <a:schemeClr val="tx1"/>
                </a:solidFill>
                <a:latin typeface="Arial" charset="0"/>
                <a:ea typeface="MS PGothic" charset="0"/>
                <a:cs typeface="MS PGothic" charset="0"/>
              </a:defRPr>
            </a:lvl9pPr>
          </a:lstStyle>
          <a:p>
            <a:fld id="{13235EC0-FFA5-FE48-B04D-40C90A39C515}" type="slidenum">
              <a:rPr lang="de-CH" sz="1200">
                <a:cs typeface="Arial" charset="0"/>
              </a:rPr>
              <a:pPr/>
              <a:t>1</a:t>
            </a:fld>
            <a:endParaRPr lang="de-CH" sz="1200">
              <a:cs typeface="Arial" charset="0"/>
            </a:endParaRPr>
          </a:p>
        </p:txBody>
      </p:sp>
    </p:spTree>
    <p:extLst>
      <p:ext uri="{BB962C8B-B14F-4D97-AF65-F5344CB8AC3E}">
        <p14:creationId xmlns:p14="http://schemas.microsoft.com/office/powerpoint/2010/main" val="71252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GAZ 66 und Betriebsanleitung:</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11</a:t>
            </a:fld>
            <a:endParaRPr lang="de-CH"/>
          </a:p>
        </p:txBody>
      </p:sp>
      <p:pic>
        <p:nvPicPr>
          <p:cNvPr id="6" name="Grafik 2">
            <a:extLst>
              <a:ext uri="{FF2B5EF4-FFF2-40B4-BE49-F238E27FC236}">
                <a16:creationId xmlns:a16="http://schemas.microsoft.com/office/drawing/2014/main" id="{34E25098-FB8C-468F-B5DD-146ABE174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983" y="4901282"/>
            <a:ext cx="3006949" cy="2004633"/>
          </a:xfrm>
          <a:prstGeom prst="rect">
            <a:avLst/>
          </a:prstGeom>
        </p:spPr>
      </p:pic>
    </p:spTree>
    <p:extLst>
      <p:ext uri="{BB962C8B-B14F-4D97-AF65-F5344CB8AC3E}">
        <p14:creationId xmlns:p14="http://schemas.microsoft.com/office/powerpoint/2010/main" val="374239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Ein MIWA und eine Tankstelle</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12</a:t>
            </a:fld>
            <a:endParaRPr lang="de-CH"/>
          </a:p>
        </p:txBody>
      </p:sp>
    </p:spTree>
    <p:extLst>
      <p:ext uri="{BB962C8B-B14F-4D97-AF65-F5344CB8AC3E}">
        <p14:creationId xmlns:p14="http://schemas.microsoft.com/office/powerpoint/2010/main" val="258378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err="1"/>
              <a:t>Khourugh</a:t>
            </a:r>
            <a:r>
              <a:rPr lang="de-DE" dirty="0"/>
              <a:t>: Aga Kahn unterstützt die mehrheitlich </a:t>
            </a:r>
            <a:r>
              <a:rPr lang="de-DE" dirty="0" err="1"/>
              <a:t>ismaelitischen</a:t>
            </a:r>
            <a:r>
              <a:rPr lang="de-DE" dirty="0"/>
              <a:t> </a:t>
            </a:r>
            <a:r>
              <a:rPr lang="de-DE" dirty="0" err="1"/>
              <a:t>Pamiri</a:t>
            </a:r>
            <a:r>
              <a:rPr lang="de-DE" dirty="0"/>
              <a:t> mit seiner Stiftung Bildung und Gesundheitswesen</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13</a:t>
            </a:fld>
            <a:endParaRPr lang="de-CH"/>
          </a:p>
        </p:txBody>
      </p:sp>
    </p:spTree>
    <p:extLst>
      <p:ext uri="{BB962C8B-B14F-4D97-AF65-F5344CB8AC3E}">
        <p14:creationId xmlns:p14="http://schemas.microsoft.com/office/powerpoint/2010/main" val="126200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Links: Sommerdorf analog zu unseren </a:t>
            </a:r>
            <a:r>
              <a:rPr lang="de-DE" dirty="0" err="1"/>
              <a:t>bestossenen</a:t>
            </a:r>
            <a:r>
              <a:rPr lang="de-DE" dirty="0"/>
              <a:t> Alpen</a:t>
            </a:r>
          </a:p>
          <a:p>
            <a:pPr marL="171450" indent="-171450">
              <a:buFont typeface="Arial"/>
              <a:buChar char="•"/>
            </a:pPr>
            <a:r>
              <a:rPr lang="de-DE" dirty="0"/>
              <a:t>Rechts: jenseits des </a:t>
            </a:r>
            <a:r>
              <a:rPr lang="de-DE" dirty="0" err="1"/>
              <a:t>Panj</a:t>
            </a:r>
            <a:r>
              <a:rPr lang="de-DE" dirty="0"/>
              <a:t> liegt Afghanistan, die Felder sehen in Tadschikistan aber gleich aus</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14</a:t>
            </a:fld>
            <a:endParaRPr lang="de-CH"/>
          </a:p>
        </p:txBody>
      </p:sp>
    </p:spTree>
    <p:extLst>
      <p:ext uri="{BB962C8B-B14F-4D97-AF65-F5344CB8AC3E}">
        <p14:creationId xmlns:p14="http://schemas.microsoft.com/office/powerpoint/2010/main" val="25466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15</a:t>
            </a:fld>
            <a:endParaRPr lang="de-CH"/>
          </a:p>
        </p:txBody>
      </p:sp>
    </p:spTree>
    <p:extLst>
      <p:ext uri="{BB962C8B-B14F-4D97-AF65-F5344CB8AC3E}">
        <p14:creationId xmlns:p14="http://schemas.microsoft.com/office/powerpoint/2010/main" val="286613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16</a:t>
            </a:fld>
            <a:endParaRPr lang="de-CH"/>
          </a:p>
        </p:txBody>
      </p:sp>
    </p:spTree>
    <p:extLst>
      <p:ext uri="{BB962C8B-B14F-4D97-AF65-F5344CB8AC3E}">
        <p14:creationId xmlns:p14="http://schemas.microsoft.com/office/powerpoint/2010/main" val="1918041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17</a:t>
            </a:fld>
            <a:endParaRPr lang="de-CH"/>
          </a:p>
        </p:txBody>
      </p:sp>
    </p:spTree>
    <p:extLst>
      <p:ext uri="{BB962C8B-B14F-4D97-AF65-F5344CB8AC3E}">
        <p14:creationId xmlns:p14="http://schemas.microsoft.com/office/powerpoint/2010/main" val="314909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Rechts-oben: Grenzfluss </a:t>
            </a:r>
            <a:r>
              <a:rPr lang="de-DE" dirty="0" err="1"/>
              <a:t>Panj</a:t>
            </a:r>
            <a:endParaRPr lang="de-DE" dirty="0"/>
          </a:p>
          <a:p>
            <a:pPr marL="171450" indent="-171450">
              <a:buFont typeface="Arial"/>
              <a:buChar char="•"/>
            </a:pPr>
            <a:r>
              <a:rPr lang="de-DE" dirty="0"/>
              <a:t>Links-unten: </a:t>
            </a:r>
            <a:r>
              <a:rPr lang="de-DE" dirty="0" err="1"/>
              <a:t>Karakul</a:t>
            </a:r>
            <a:r>
              <a:rPr lang="de-DE" dirty="0"/>
              <a:t>-See im NE Tadschikistans, 380 km</a:t>
            </a:r>
            <a:r>
              <a:rPr lang="de-DE" baseline="30000" dirty="0"/>
              <a:t>2</a:t>
            </a:r>
            <a:r>
              <a:rPr lang="de-DE" dirty="0"/>
              <a:t>, 3900 </a:t>
            </a:r>
            <a:r>
              <a:rPr lang="de-DE" dirty="0" err="1"/>
              <a:t>m.ü.M</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18</a:t>
            </a:fld>
            <a:endParaRPr lang="de-CH"/>
          </a:p>
        </p:txBody>
      </p:sp>
    </p:spTree>
    <p:extLst>
      <p:ext uri="{BB962C8B-B14F-4D97-AF65-F5344CB8AC3E}">
        <p14:creationId xmlns:p14="http://schemas.microsoft.com/office/powerpoint/2010/main" val="141829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Erhöht, damit die Mäuse nicht mit-essen</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19</a:t>
            </a:fld>
            <a:endParaRPr lang="de-CH"/>
          </a:p>
        </p:txBody>
      </p:sp>
    </p:spTree>
    <p:extLst>
      <p:ext uri="{BB962C8B-B14F-4D97-AF65-F5344CB8AC3E}">
        <p14:creationId xmlns:p14="http://schemas.microsoft.com/office/powerpoint/2010/main" val="1573487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20</a:t>
            </a:fld>
            <a:endParaRPr lang="de-CH"/>
          </a:p>
        </p:txBody>
      </p:sp>
    </p:spTree>
    <p:extLst>
      <p:ext uri="{BB962C8B-B14F-4D97-AF65-F5344CB8AC3E}">
        <p14:creationId xmlns:p14="http://schemas.microsoft.com/office/powerpoint/2010/main" val="383431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3</a:t>
            </a:fld>
            <a:endParaRPr lang="de-CH"/>
          </a:p>
        </p:txBody>
      </p:sp>
    </p:spTree>
    <p:extLst>
      <p:ext uri="{BB962C8B-B14F-4D97-AF65-F5344CB8AC3E}">
        <p14:creationId xmlns:p14="http://schemas.microsoft.com/office/powerpoint/2010/main" val="3499963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 typeface="Arial"/>
              <a:buChar char="•"/>
            </a:pPr>
            <a:r>
              <a:rPr lang="de-DE" dirty="0"/>
              <a:t>Ein einfaches Essen: Brot, </a:t>
            </a:r>
            <a:r>
              <a:rPr lang="de-DE" dirty="0" err="1"/>
              <a:t>Plov</a:t>
            </a:r>
            <a:r>
              <a:rPr lang="de-DE" dirty="0"/>
              <a:t> (Reis, Karotten, Fleisch), Melone , Gurken-Tomaten-Salat</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21</a:t>
            </a:fld>
            <a:endParaRPr lang="de-CH"/>
          </a:p>
        </p:txBody>
      </p:sp>
    </p:spTree>
    <p:extLst>
      <p:ext uri="{BB962C8B-B14F-4D97-AF65-F5344CB8AC3E}">
        <p14:creationId xmlns:p14="http://schemas.microsoft.com/office/powerpoint/2010/main" val="1253489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22</a:t>
            </a:fld>
            <a:endParaRPr lang="de-CH"/>
          </a:p>
        </p:txBody>
      </p:sp>
    </p:spTree>
    <p:extLst>
      <p:ext uri="{BB962C8B-B14F-4D97-AF65-F5344CB8AC3E}">
        <p14:creationId xmlns:p14="http://schemas.microsoft.com/office/powerpoint/2010/main" val="2871795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23</a:t>
            </a:fld>
            <a:endParaRPr lang="de-CH"/>
          </a:p>
        </p:txBody>
      </p:sp>
    </p:spTree>
    <p:extLst>
      <p:ext uri="{BB962C8B-B14F-4D97-AF65-F5344CB8AC3E}">
        <p14:creationId xmlns:p14="http://schemas.microsoft.com/office/powerpoint/2010/main" val="1774335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24</a:t>
            </a:fld>
            <a:endParaRPr lang="de-CH"/>
          </a:p>
        </p:txBody>
      </p:sp>
    </p:spTree>
    <p:extLst>
      <p:ext uri="{BB962C8B-B14F-4D97-AF65-F5344CB8AC3E}">
        <p14:creationId xmlns:p14="http://schemas.microsoft.com/office/powerpoint/2010/main" val="360918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pPr marL="177800" indent="-177800"/>
            <a:r>
              <a:rPr lang="de-DE" dirty="0"/>
              <a:t>DEZA, W. Roos:</a:t>
            </a:r>
          </a:p>
          <a:p>
            <a:pPr marL="171450" indent="-171450">
              <a:buFont typeface="Arial"/>
              <a:buChar char="•"/>
            </a:pPr>
            <a:r>
              <a:rPr lang="de-DE" dirty="0"/>
              <a:t>DEZA setzt in Tadschikistan ein umfangreiches bilaterales IZA (Internationale Zusammenarbeit) Programm um, welches Teil der regionalen Strategie für Zentralasien ist:</a:t>
            </a:r>
            <a:br>
              <a:rPr lang="de-DE" dirty="0"/>
            </a:br>
            <a:r>
              <a:rPr lang="de-DE" dirty="0">
                <a:hlinkClick r:id="rId3"/>
              </a:rPr>
              <a:t>https://www.eda.admin.ch/deza/de/home/laender/zentralasien.html</a:t>
            </a:r>
            <a:r>
              <a:rPr lang="de-DE" dirty="0"/>
              <a:t>:</a:t>
            </a:r>
            <a:br>
              <a:rPr lang="de-DE" dirty="0"/>
            </a:br>
            <a:r>
              <a:rPr lang="de-DE" dirty="0"/>
              <a:t>Das Schweizer Engagement setzt sich für einen friedlichen, sozialen und wirtschaftlichen Übergang ein und unterstützt öffentliche und private Einrichtungen darin, wirksame Dienstleistungen für alle zur Verfügung zu stellen. Des Weiteren werden Kunst, Musik und Theater – von traditionell bis modern – gefördert.</a:t>
            </a:r>
            <a:br>
              <a:rPr lang="de-DE" dirty="0"/>
            </a:br>
            <a:r>
              <a:rPr lang="de-DE" dirty="0"/>
              <a:t>Bei allen Aktivitäten der Schweiz werden die Aspekte </a:t>
            </a:r>
            <a:r>
              <a:rPr lang="de-DE" dirty="0" err="1"/>
              <a:t>Gouvernanz</a:t>
            </a:r>
            <a:r>
              <a:rPr lang="de-DE" dirty="0"/>
              <a:t>, Gleichberechtigung der Geschlechter und soziale Inklusion speziell berücksichtigt</a:t>
            </a:r>
          </a:p>
          <a:p>
            <a:pPr marL="177800" indent="-177800">
              <a:buFont typeface="Arial"/>
              <a:buChar char="•"/>
            </a:pPr>
            <a:r>
              <a:rPr lang="de-DE" dirty="0"/>
              <a:t>Oxfam ist Umsetzungspartner eines unserer „Rural </a:t>
            </a:r>
            <a:r>
              <a:rPr lang="de-DE" dirty="0" err="1"/>
              <a:t>Water</a:t>
            </a:r>
            <a:r>
              <a:rPr lang="de-DE" dirty="0"/>
              <a:t> </a:t>
            </a:r>
            <a:r>
              <a:rPr lang="de-DE" dirty="0" err="1"/>
              <a:t>Supply</a:t>
            </a:r>
            <a:r>
              <a:rPr lang="de-DE" dirty="0"/>
              <a:t> </a:t>
            </a:r>
            <a:r>
              <a:rPr lang="de-DE" dirty="0" err="1"/>
              <a:t>and</a:t>
            </a:r>
            <a:r>
              <a:rPr lang="de-DE" dirty="0"/>
              <a:t> </a:t>
            </a:r>
            <a:r>
              <a:rPr lang="de-DE" dirty="0" err="1"/>
              <a:t>Sanitation</a:t>
            </a:r>
            <a:r>
              <a:rPr lang="de-DE" dirty="0"/>
              <a:t>“ Projekte. Es handelt sich dabei um ein Mandat, das die DEZA </a:t>
            </a:r>
            <a:r>
              <a:rPr lang="de-DE" dirty="0" err="1"/>
              <a:t>gemäss</a:t>
            </a:r>
            <a:r>
              <a:rPr lang="de-DE" dirty="0"/>
              <a:t> WTO-Regeln ausgeschrieben und an Oxfam vergeben hat. Wir stehen in der dritten und letzten Phase des Projektes (Sommer 2018 </a:t>
            </a:r>
            <a:r>
              <a:rPr lang="mr-IN" dirty="0"/>
              <a:t>–</a:t>
            </a:r>
            <a:r>
              <a:rPr lang="de-DE" dirty="0"/>
              <a:t> 2022)</a:t>
            </a:r>
            <a:br>
              <a:rPr lang="de-DE" dirty="0"/>
            </a:br>
            <a:r>
              <a:rPr lang="de-DE" dirty="0"/>
              <a:t>Anmerkung PS: Oxfam (in Tadschikistan gut etabliert) unterstützte BORDA in der Frühphase des Lions DEWATS-Projekts CLEAN WATER und unterstützt BORDA weiterhin (Kontakte zu Regierungsstellen)</a:t>
            </a:r>
          </a:p>
          <a:p>
            <a:pPr marL="177800" indent="-177800">
              <a:buFont typeface="Arial"/>
              <a:buChar char="•"/>
            </a:pPr>
            <a:r>
              <a:rPr lang="de-CH" dirty="0"/>
              <a:t>Als offizielle Schweizervertretung haben wir eine gute Zusammenarbeit mit den Behörden. Unsere Arbeit und die Art der Interaktion wird von unseren Partnern sehr geschätzt</a:t>
            </a:r>
          </a:p>
          <a:p>
            <a:pPr marL="171450" indent="-171450">
              <a:buFont typeface="Arial"/>
              <a:buChar char="•"/>
            </a:pPr>
            <a:r>
              <a:rPr lang="de-CH" i="1" dirty="0"/>
              <a:t>Wie beurteilen Sie die Versorgungssicherheit (Elektrizität und Wasser)</a:t>
            </a:r>
            <a:r>
              <a:rPr lang="de-CH" dirty="0"/>
              <a:t>: Das kommt sehr darauf an, wie Sie den geographischen Fokus genau setzen. Es gibt nach wie vor Dörfer, die ohne fliessendes Wasser durchkommen müssen. In gewissen Gegenden sind nach wie vor täglich Stromunterbrüche zu beklagen. Im Quartier hingegen, in dem ich hier in </a:t>
            </a:r>
            <a:r>
              <a:rPr lang="de-CH" dirty="0" err="1"/>
              <a:t>Dushanbe</a:t>
            </a:r>
            <a:r>
              <a:rPr lang="de-CH" dirty="0"/>
              <a:t> lebe, sind Wasser- und Stromversorgung mehr oder weniger durchgehend robust.</a:t>
            </a:r>
          </a:p>
          <a:p>
            <a:endParaRPr lang="de-CH" dirty="0"/>
          </a:p>
          <a:p>
            <a:r>
              <a:rPr lang="de-CH" dirty="0"/>
              <a:t>DEZA, R. </a:t>
            </a:r>
            <a:r>
              <a:rPr lang="de-CH" dirty="0" err="1"/>
              <a:t>Chenevard</a:t>
            </a:r>
            <a:r>
              <a:rPr lang="de-CH" dirty="0"/>
              <a:t> (Auszug aus Interview vom 28. Januar 2020):</a:t>
            </a:r>
          </a:p>
          <a:p>
            <a:pPr marL="171450" indent="-171450">
              <a:buFont typeface="Arial"/>
              <a:buChar char="•"/>
            </a:pPr>
            <a:r>
              <a:rPr lang="de-DE" i="1" dirty="0"/>
              <a:t>Wie lange beschäftigen sie sich bereits mit Tadschikistan?</a:t>
            </a:r>
            <a:r>
              <a:rPr lang="de-DE" dirty="0"/>
              <a:t> Seit fünf Jahren.</a:t>
            </a:r>
            <a:r>
              <a:rPr lang="de-CH" dirty="0"/>
              <a:t> </a:t>
            </a:r>
          </a:p>
          <a:p>
            <a:pPr marL="171450" indent="-171450">
              <a:buFont typeface="Arial"/>
              <a:buChar char="•"/>
            </a:pPr>
            <a:r>
              <a:rPr lang="de-DE" i="1" dirty="0"/>
              <a:t>Was macht Tadschikistan für Sie so interessant? War es eine gute Wahl für die DEZA-Region? </a:t>
            </a:r>
            <a:r>
              <a:rPr lang="de-DE" dirty="0"/>
              <a:t>Die Menschen vor Ort, ihr Sinn für Gastfreundschaft sowie die hochkompetenten Kollegen vor Ort. Dann gibt es natürlich noch die geopolitische Lage und die Geschichte der Region: die russischen und chinesischen Einflüsse, die neue Seidenstraße. Faszinierend.</a:t>
            </a:r>
            <a:br>
              <a:rPr lang="de-DE" dirty="0"/>
            </a:br>
            <a:r>
              <a:rPr lang="de-DE" dirty="0"/>
              <a:t>Im Prinzip werde ich mich mit dem Wasser-Portfolio befassen: Trinkwasser, Abwasserentsorgung, Bewässerung, Energie, Industrie, </a:t>
            </a:r>
            <a:r>
              <a:rPr lang="de-DE" dirty="0" err="1"/>
              <a:t>Biodiversität</a:t>
            </a:r>
            <a:r>
              <a:rPr lang="de-DE" dirty="0"/>
              <a:t> (und weitere)</a:t>
            </a:r>
          </a:p>
          <a:p>
            <a:pPr marL="171450" indent="-171450">
              <a:buFont typeface="Arial"/>
              <a:buChar char="•"/>
            </a:pPr>
            <a:r>
              <a:rPr lang="de-DE" i="1" dirty="0"/>
              <a:t>Was ist das Besondere und war das Typische in Tadschikistan?</a:t>
            </a:r>
            <a:r>
              <a:rPr lang="de-DE" dirty="0"/>
              <a:t> TJ ist das ärmste Land in der Region. Sein Bruttovolkseinkommen entspricht etwa dem des Kantons Schaffhausen. Es ist ein Land von der </a:t>
            </a:r>
            <a:r>
              <a:rPr lang="de-DE" dirty="0" err="1"/>
              <a:t>Grösse</a:t>
            </a:r>
            <a:r>
              <a:rPr lang="de-DE" dirty="0"/>
              <a:t> der Schweiz, mit einer Bevölkerung von 8 Millionen Menschen, von denen mehr als eine Million als Wirtschaftsmigranten in Russland leben.</a:t>
            </a:r>
            <a:br>
              <a:rPr lang="de-DE" dirty="0"/>
            </a:br>
            <a:r>
              <a:rPr lang="de-DE" dirty="0"/>
              <a:t>Das Land ist sehr gebirgig - und manchmal sehr ähnlich wie die Schweiz - und hat nur etwa 7% Ackerland. Mindestens 80% davon werden bewässert</a:t>
            </a:r>
            <a:endParaRPr lang="de-CH" dirty="0"/>
          </a:p>
          <a:p>
            <a:pPr marL="171450" indent="-171450">
              <a:buFont typeface="Arial"/>
              <a:buChar char="•"/>
            </a:pPr>
            <a:r>
              <a:rPr lang="de-DE" i="1" dirty="0"/>
              <a:t>Erzähle sie uns etwas über das Volk:</a:t>
            </a:r>
            <a:r>
              <a:rPr lang="de-DE" dirty="0"/>
              <a:t> Die TJ hat ein Mosaik von Völkern: Tadschiken, Kirgisen, Usbeken, </a:t>
            </a:r>
            <a:r>
              <a:rPr lang="de-DE" dirty="0" err="1"/>
              <a:t>Uiguren</a:t>
            </a:r>
            <a:r>
              <a:rPr lang="de-DE" dirty="0"/>
              <a:t>, </a:t>
            </a:r>
            <a:r>
              <a:rPr lang="de-DE" dirty="0" err="1"/>
              <a:t>Pamiri</a:t>
            </a:r>
            <a:r>
              <a:rPr lang="de-DE" dirty="0"/>
              <a:t>, ... Natürlich findet man diese Völker auch in den Nachbarländern. Tadschiken gibt es in Afghanistan, Kirgisistan und Usbekistan, während Kirgisen in Tadschikistan leben. Die Tadschiken sprechen Farsi (eine persische Sprache), während die anderen eine türkische Sprache verwenden. Es ist ein muslimisches Land mit einer säkularen Regierung. Die überwältigende Mehrheit der Bevölkerung sind Sunniten. Im Pamir gibt es auch Ismaeliten. Sie sind Schiiten und ihr Führer ist Aga Khan.</a:t>
            </a:r>
            <a:br>
              <a:rPr lang="de-DE" dirty="0"/>
            </a:br>
            <a:r>
              <a:rPr lang="de-DE" dirty="0"/>
              <a:t>Die Landwirtschaft bleibt eine wichtige Tätigkeit, auch wenn sie wenig zum Bruttonationaleinkommen (BNE) beiträgt. Es ist oft der Geldtransfer aus Russland, der die Situation der Menschen verbessert.</a:t>
            </a:r>
            <a:br>
              <a:rPr lang="de-DE" dirty="0"/>
            </a:br>
            <a:r>
              <a:rPr lang="de-DE" dirty="0"/>
              <a:t>Jede ethnische Gruppe hat ihre Besonderheiten, die ich Gelegenheit haben werde, zu entdecken</a:t>
            </a:r>
            <a:r>
              <a:rPr lang="de-CH" dirty="0"/>
              <a:t> </a:t>
            </a:r>
          </a:p>
          <a:p>
            <a:pPr marL="171450" indent="-171450">
              <a:buFont typeface="Arial"/>
              <a:buChar char="•"/>
            </a:pPr>
            <a:r>
              <a:rPr lang="de-DE" i="1" dirty="0"/>
              <a:t>Seit wann ist die DEZA in Tadschikistan tätig und welches sind die Erfahrungen? </a:t>
            </a:r>
            <a:r>
              <a:rPr lang="de-DE" dirty="0">
                <a:solidFill>
                  <a:srgbClr val="FF0000"/>
                </a:solidFill>
              </a:rPr>
              <a:t>Seit 1993</a:t>
            </a:r>
            <a:r>
              <a:rPr lang="de-DE" dirty="0"/>
              <a:t>.</a:t>
            </a:r>
            <a:r>
              <a:rPr lang="de-CH" dirty="0"/>
              <a:t> </a:t>
            </a:r>
            <a:r>
              <a:rPr lang="de-DE" dirty="0"/>
              <a:t>Es begann mit humanitären Aktivitäten (Bürgerkrieg von 92-97) und dann, mit dem Ende der Feindseligkeiten, wurden nach und nach Entwicklungsprojekte ins Leben gerufen.</a:t>
            </a:r>
            <a:endParaRPr lang="de-CH" dirty="0"/>
          </a:p>
          <a:p>
            <a:pPr marL="171450" indent="-171450">
              <a:buFont typeface="Arial"/>
              <a:buChar char="•"/>
            </a:pPr>
            <a:r>
              <a:rPr lang="de-DE" i="1" dirty="0"/>
              <a:t>Welche Art von Projekten werden von der DEZA unterstützt? </a:t>
            </a:r>
            <a:r>
              <a:rPr lang="de-DE" dirty="0">
                <a:solidFill>
                  <a:srgbClr val="FF0000"/>
                </a:solidFill>
              </a:rPr>
              <a:t>Wasser, Gesundheit, Wirtschaft (SECO) und </a:t>
            </a:r>
            <a:r>
              <a:rPr lang="de-DE" dirty="0" err="1">
                <a:solidFill>
                  <a:srgbClr val="FF0000"/>
                </a:solidFill>
              </a:rPr>
              <a:t>Gouvernanz</a:t>
            </a:r>
            <a:r>
              <a:rPr lang="de-DE" dirty="0"/>
              <a:t>. Ein gutes Beispiel ist die Reform des Gesundheitssektors. Auf Ersuchen der Regierung unterstützten wir das Ministerium bei der Reform des Systems von einer hyperzentralen Organisation zu dezentralen Strukturen. Wir haben deshalb die Familienmedizin, also einen bürgernahen Dienst, gefördert. Dies ermöglicht es, Probleme vor Ort (wir zahlen nicht für den Transport in die Provinzhauptstadt) und schnell zu behandeln. Da die Familienmedizin ein neues Fachgebiet ist, mussten die Ausbildungslehrpläne der Universitäten und Krankenpflegeschulen angepasst werden. Gleichzeitig wird die Zahl der Betten in großen Krankenhäusern reduziert und die Einsparungen ermöglichen die Finanzierung anderer Strukturen.</a:t>
            </a:r>
            <a:br>
              <a:rPr lang="de-DE" dirty="0"/>
            </a:br>
            <a:r>
              <a:rPr lang="de-DE" dirty="0"/>
              <a:t>Bei den Wassersystemen zahlen die Menschen für diese Dienstleistung (Wartung und Betrieb oder sogar Investitionen). Das notwendige Know-how wird auch in Zukunft vorhanden sein, da es sich um eine einfache und weit verbreitete Technologie (Bauwesen, Klempnerei) handelt. Die Gemeinden sind organisiert und ein Ausschuss verwaltet das System: Er ordnet die Wartungsarbeiten an und sammelt das Geld von den Verbrauchern ein. Dieser Ausschuss ist der Gemeinschaft gegenüber rechenschaftspflichtig und muss seine Bücher öffnen, um gutes Management zu demonstrieren. In diesem Fall ist das System selbstfinanziert.</a:t>
            </a:r>
            <a:br>
              <a:rPr lang="de-DE" dirty="0"/>
            </a:br>
            <a:r>
              <a:rPr lang="de-DE" dirty="0"/>
              <a:t>Es ist wichtig, dass die betroffene Bevölkerung von Anfang an mit an Bord ist und sich an der Gestaltung des Projekts, aber auch an dessen Finanzierung (in bar oder im Dienst) beteiligt. Ohne ihre Beteiligung kann die Nachhaltigkeit nicht garantiert werden.</a:t>
            </a:r>
            <a:endParaRPr lang="de-CH" dirty="0"/>
          </a:p>
          <a:p>
            <a:pPr marL="171450" indent="-171450">
              <a:buFont typeface="Arial"/>
              <a:buChar char="•"/>
            </a:pPr>
            <a:r>
              <a:rPr lang="de-DE" i="1" dirty="0"/>
              <a:t>Wie geht die DEZA mit der grassierenden Korruption um? </a:t>
            </a:r>
            <a:r>
              <a:rPr lang="de-DE" dirty="0"/>
              <a:t>Die Korruption ist eine Plage und zwingt uns zu großer Wachsamkeit. Bevor wir eine Beziehung beginnen, prüfen wir die Managementsysteme der Partner und deren Kompetenzniveau. Die Audits werden jährlich von einer externen Firma durchgeführt, und die DEZA führt </a:t>
            </a:r>
            <a:r>
              <a:rPr lang="de-DE" dirty="0" err="1"/>
              <a:t>regelmässige</a:t>
            </a:r>
            <a:r>
              <a:rPr lang="de-DE" dirty="0"/>
              <a:t> Kontrollbesuche (operationelle und finanzielle) durch. Wir informieren (und schulen manchmal auch) unsere Partner über dieses Thema sowie über Fragen im Zusammenhang mit Interessenkonflikten. Schließlich wenden wir eine Null-Toleranz-Politik an und untersuchen, sobald Zweifel aufkommen. Auf diese Weise werden die Risiken - wenn auch nicht vollständig eliminiert </a:t>
            </a:r>
            <a:r>
              <a:rPr lang="mr-IN" dirty="0"/>
              <a:t>–</a:t>
            </a:r>
            <a:r>
              <a:rPr lang="de-DE" dirty="0"/>
              <a:t> minimiert.</a:t>
            </a:r>
            <a:endParaRPr lang="de-CH" dirty="0"/>
          </a:p>
          <a:p>
            <a:pPr marL="171450" indent="-171450">
              <a:buFont typeface="Arial"/>
              <a:buChar char="•"/>
            </a:pPr>
            <a:endParaRPr lang="de-CH" dirty="0"/>
          </a:p>
          <a:p>
            <a:r>
              <a:rPr lang="de-DE" dirty="0"/>
              <a:t>GIZ: deutsche Gesellschaft für Internationale Zusammenarbeit</a:t>
            </a:r>
          </a:p>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25</a:t>
            </a:fld>
            <a:endParaRPr lang="de-CH"/>
          </a:p>
        </p:txBody>
      </p:sp>
    </p:spTree>
    <p:extLst>
      <p:ext uri="{BB962C8B-B14F-4D97-AF65-F5344CB8AC3E}">
        <p14:creationId xmlns:p14="http://schemas.microsoft.com/office/powerpoint/2010/main" val="3254441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lienbildplatzhalter 1"/>
          <p:cNvSpPr>
            <a:spLocks noGrp="1" noRot="1" noChangeAspect="1"/>
          </p:cNvSpPr>
          <p:nvPr>
            <p:ph type="sldImg"/>
          </p:nvPr>
        </p:nvSpPr>
        <p:spPr bwMode="auto">
          <a:xfrm>
            <a:off x="1176338" y="-715963"/>
            <a:ext cx="5116512"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izenplatzhalter 2"/>
          <p:cNvSpPr>
            <a:spLocks noGrp="1"/>
          </p:cNvSpPr>
          <p:nvPr>
            <p:ph type="body" idx="1"/>
          </p:nvPr>
        </p:nvSpPr>
        <p:spPr bwMode="auto">
          <a:xfrm>
            <a:off x="633328" y="3389114"/>
            <a:ext cx="5683914" cy="46058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dirty="0">
              <a:latin typeface="Calibri" charset="0"/>
              <a:ea typeface="MS PGothic" charset="0"/>
            </a:endParaRPr>
          </a:p>
          <a:p>
            <a:endParaRPr lang="de-DE" dirty="0">
              <a:latin typeface="Calibri" charset="0"/>
              <a:ea typeface="MS PGothic" charset="0"/>
            </a:endParaRPr>
          </a:p>
        </p:txBody>
      </p:sp>
      <p:sp>
        <p:nvSpPr>
          <p:cNvPr id="7171"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70216" indent="-296237">
              <a:defRPr sz="2500">
                <a:solidFill>
                  <a:schemeClr val="tx1"/>
                </a:solidFill>
                <a:latin typeface="Arial" charset="0"/>
                <a:ea typeface="MS PGothic" charset="0"/>
                <a:cs typeface="MS PGothic" charset="0"/>
              </a:defRPr>
            </a:lvl2pPr>
            <a:lvl3pPr marL="1184948" indent="-236990">
              <a:defRPr sz="2500">
                <a:solidFill>
                  <a:schemeClr val="tx1"/>
                </a:solidFill>
                <a:latin typeface="Arial" charset="0"/>
                <a:ea typeface="MS PGothic" charset="0"/>
                <a:cs typeface="MS PGothic" charset="0"/>
              </a:defRPr>
            </a:lvl3pPr>
            <a:lvl4pPr marL="1658927" indent="-236990">
              <a:defRPr sz="2500">
                <a:solidFill>
                  <a:schemeClr val="tx1"/>
                </a:solidFill>
                <a:latin typeface="Arial" charset="0"/>
                <a:ea typeface="MS PGothic" charset="0"/>
                <a:cs typeface="MS PGothic" charset="0"/>
              </a:defRPr>
            </a:lvl4pPr>
            <a:lvl5pPr marL="2132907" indent="-236990">
              <a:defRPr sz="2500">
                <a:solidFill>
                  <a:schemeClr val="tx1"/>
                </a:solidFill>
                <a:latin typeface="Arial" charset="0"/>
                <a:ea typeface="MS PGothic" charset="0"/>
                <a:cs typeface="MS PGothic" charset="0"/>
              </a:defRPr>
            </a:lvl5pPr>
            <a:lvl6pPr marL="2606886" indent="-236990" eaLnBrk="0" fontAlgn="base" hangingPunct="0">
              <a:spcBef>
                <a:spcPct val="0"/>
              </a:spcBef>
              <a:spcAft>
                <a:spcPct val="0"/>
              </a:spcAft>
              <a:defRPr sz="2500">
                <a:solidFill>
                  <a:schemeClr val="tx1"/>
                </a:solidFill>
                <a:latin typeface="Arial" charset="0"/>
                <a:ea typeface="MS PGothic" charset="0"/>
                <a:cs typeface="MS PGothic" charset="0"/>
              </a:defRPr>
            </a:lvl6pPr>
            <a:lvl7pPr marL="3080865" indent="-236990" eaLnBrk="0" fontAlgn="base" hangingPunct="0">
              <a:spcBef>
                <a:spcPct val="0"/>
              </a:spcBef>
              <a:spcAft>
                <a:spcPct val="0"/>
              </a:spcAft>
              <a:defRPr sz="2500">
                <a:solidFill>
                  <a:schemeClr val="tx1"/>
                </a:solidFill>
                <a:latin typeface="Arial" charset="0"/>
                <a:ea typeface="MS PGothic" charset="0"/>
                <a:cs typeface="MS PGothic" charset="0"/>
              </a:defRPr>
            </a:lvl7pPr>
            <a:lvl8pPr marL="3554844" indent="-236990" eaLnBrk="0" fontAlgn="base" hangingPunct="0">
              <a:spcBef>
                <a:spcPct val="0"/>
              </a:spcBef>
              <a:spcAft>
                <a:spcPct val="0"/>
              </a:spcAft>
              <a:defRPr sz="2500">
                <a:solidFill>
                  <a:schemeClr val="tx1"/>
                </a:solidFill>
                <a:latin typeface="Arial" charset="0"/>
                <a:ea typeface="MS PGothic" charset="0"/>
                <a:cs typeface="MS PGothic" charset="0"/>
              </a:defRPr>
            </a:lvl8pPr>
            <a:lvl9pPr marL="4028824" indent="-236990" eaLnBrk="0" fontAlgn="base" hangingPunct="0">
              <a:spcBef>
                <a:spcPct val="0"/>
              </a:spcBef>
              <a:spcAft>
                <a:spcPct val="0"/>
              </a:spcAft>
              <a:defRPr sz="2500">
                <a:solidFill>
                  <a:schemeClr val="tx1"/>
                </a:solidFill>
                <a:latin typeface="Arial" charset="0"/>
                <a:ea typeface="MS PGothic" charset="0"/>
                <a:cs typeface="MS PGothic" charset="0"/>
              </a:defRPr>
            </a:lvl9pPr>
          </a:lstStyle>
          <a:p>
            <a:fld id="{6EE096E1-BDD4-784B-8006-E3AA6E7B054D}" type="slidenum">
              <a:rPr lang="de-CH" sz="1200">
                <a:cs typeface="Arial" charset="0"/>
              </a:rPr>
              <a:pPr/>
              <a:t>26</a:t>
            </a:fld>
            <a:endParaRPr lang="de-CH" sz="1200">
              <a:cs typeface="Arial" charset="0"/>
            </a:endParaRPr>
          </a:p>
        </p:txBody>
      </p:sp>
      <p:sp>
        <p:nvSpPr>
          <p:cNvPr id="6" name="Notizenplatzhalter 2">
            <a:extLst>
              <a:ext uri="{FF2B5EF4-FFF2-40B4-BE49-F238E27FC236}">
                <a16:creationId xmlns:a16="http://schemas.microsoft.com/office/drawing/2014/main" id="{9BFE0E57-0048-6F4B-8C11-1AF99D2E93AC}"/>
              </a:ext>
            </a:extLst>
          </p:cNvPr>
          <p:cNvSpPr txBox="1">
            <a:spLocks/>
          </p:cNvSpPr>
          <p:nvPr/>
        </p:nvSpPr>
        <p:spPr>
          <a:xfrm>
            <a:off x="633328" y="3461122"/>
            <a:ext cx="5683914" cy="4605821"/>
          </a:xfrm>
          <a:prstGeom prst="rect">
            <a:avLst/>
          </a:prstGeom>
        </p:spPr>
        <p:txBody>
          <a:bodyPr vert="horz" wrap="square" lIns="94796" tIns="47398" rIns="94796" bIns="47398" numCol="1"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de-CH" dirty="0"/>
              <a:t>DEWATS - Funktionsweise </a:t>
            </a:r>
          </a:p>
          <a:p>
            <a:r>
              <a:rPr lang="de-CH" dirty="0"/>
              <a:t>DEWATS ist ein technischer Ansatz zur dezentralen Abwasserreinigung in Entwicklungsgemeinden. Das passive Design nutzt physikalische und biologische Behandlungsmechanismen wie Sedimentation (Absetzen), Flotation (nach oben treiben), aerobe Behandlung (mit viel Sauerstoff, ergibt Kohlendioxid und Wasser) und anaerobe Behandlung (ohne Sauerstoff, Abbau durch </a:t>
            </a:r>
            <a:r>
              <a:rPr lang="de-CH" dirty="0" err="1"/>
              <a:t>Bakterienstämme</a:t>
            </a:r>
            <a:r>
              <a:rPr lang="de-CH" dirty="0"/>
              <a:t>), um sowohl </a:t>
            </a:r>
            <a:r>
              <a:rPr lang="de-CH" dirty="0" err="1"/>
              <a:t>häusliche</a:t>
            </a:r>
            <a:r>
              <a:rPr lang="de-CH" dirty="0"/>
              <a:t> als auch industrielle Abwasserquellen zu behandeln. DEWATS ist so konzipiert, dass es erschwinglich und wartungsarm ist, lokale Materialien verwendet und die Umweltgesetze und - </a:t>
            </a:r>
            <a:r>
              <a:rPr lang="de-CH" dirty="0" err="1"/>
              <a:t>vorschriften</a:t>
            </a:r>
            <a:r>
              <a:rPr lang="de-CH" dirty="0"/>
              <a:t> </a:t>
            </a:r>
            <a:r>
              <a:rPr lang="de-CH" dirty="0" err="1"/>
              <a:t>erfüllt</a:t>
            </a:r>
            <a:r>
              <a:rPr lang="de-CH" dirty="0"/>
              <a:t>. DEWATS bietet Servicepakete </a:t>
            </a:r>
            <a:r>
              <a:rPr lang="de-CH" dirty="0" err="1"/>
              <a:t>für</a:t>
            </a:r>
            <a:r>
              <a:rPr lang="de-CH" dirty="0"/>
              <a:t> den Abwasserbedarf kleiner und mittlerer Unternehmen an, darunter Gemeinden, Schulen, Kommunen, Agrarindustrie, Notsiedlungen, </a:t>
            </a:r>
            <a:r>
              <a:rPr lang="de-CH" dirty="0" err="1"/>
              <a:t>Krankenhäuser</a:t>
            </a:r>
            <a:r>
              <a:rPr lang="de-CH" dirty="0"/>
              <a:t>, Hotels und </a:t>
            </a:r>
            <a:r>
              <a:rPr lang="de-CH" dirty="0" err="1"/>
              <a:t>Gefängnisse</a:t>
            </a:r>
            <a:r>
              <a:rPr lang="de-CH" dirty="0"/>
              <a:t>. </a:t>
            </a:r>
          </a:p>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izenplatzhalt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dirty="0">
              <a:latin typeface="Calibri" charset="0"/>
              <a:ea typeface="MS PGothic" charset="0"/>
            </a:endParaRPr>
          </a:p>
          <a:p>
            <a:endParaRPr lang="de-DE" dirty="0">
              <a:latin typeface="Calibri" charset="0"/>
              <a:ea typeface="MS PGothic" charset="0"/>
            </a:endParaRPr>
          </a:p>
        </p:txBody>
      </p:sp>
      <p:sp>
        <p:nvSpPr>
          <p:cNvPr id="7171"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70216" indent="-296237">
              <a:defRPr sz="2500">
                <a:solidFill>
                  <a:schemeClr val="tx1"/>
                </a:solidFill>
                <a:latin typeface="Arial" charset="0"/>
                <a:ea typeface="MS PGothic" charset="0"/>
                <a:cs typeface="MS PGothic" charset="0"/>
              </a:defRPr>
            </a:lvl2pPr>
            <a:lvl3pPr marL="1184948" indent="-236990">
              <a:defRPr sz="2500">
                <a:solidFill>
                  <a:schemeClr val="tx1"/>
                </a:solidFill>
                <a:latin typeface="Arial" charset="0"/>
                <a:ea typeface="MS PGothic" charset="0"/>
                <a:cs typeface="MS PGothic" charset="0"/>
              </a:defRPr>
            </a:lvl3pPr>
            <a:lvl4pPr marL="1658927" indent="-236990">
              <a:defRPr sz="2500">
                <a:solidFill>
                  <a:schemeClr val="tx1"/>
                </a:solidFill>
                <a:latin typeface="Arial" charset="0"/>
                <a:ea typeface="MS PGothic" charset="0"/>
                <a:cs typeface="MS PGothic" charset="0"/>
              </a:defRPr>
            </a:lvl4pPr>
            <a:lvl5pPr marL="2132907" indent="-236990">
              <a:defRPr sz="2500">
                <a:solidFill>
                  <a:schemeClr val="tx1"/>
                </a:solidFill>
                <a:latin typeface="Arial" charset="0"/>
                <a:ea typeface="MS PGothic" charset="0"/>
                <a:cs typeface="MS PGothic" charset="0"/>
              </a:defRPr>
            </a:lvl5pPr>
            <a:lvl6pPr marL="2606886" indent="-236990" eaLnBrk="0" fontAlgn="base" hangingPunct="0">
              <a:spcBef>
                <a:spcPct val="0"/>
              </a:spcBef>
              <a:spcAft>
                <a:spcPct val="0"/>
              </a:spcAft>
              <a:defRPr sz="2500">
                <a:solidFill>
                  <a:schemeClr val="tx1"/>
                </a:solidFill>
                <a:latin typeface="Arial" charset="0"/>
                <a:ea typeface="MS PGothic" charset="0"/>
                <a:cs typeface="MS PGothic" charset="0"/>
              </a:defRPr>
            </a:lvl6pPr>
            <a:lvl7pPr marL="3080865" indent="-236990" eaLnBrk="0" fontAlgn="base" hangingPunct="0">
              <a:spcBef>
                <a:spcPct val="0"/>
              </a:spcBef>
              <a:spcAft>
                <a:spcPct val="0"/>
              </a:spcAft>
              <a:defRPr sz="2500">
                <a:solidFill>
                  <a:schemeClr val="tx1"/>
                </a:solidFill>
                <a:latin typeface="Arial" charset="0"/>
                <a:ea typeface="MS PGothic" charset="0"/>
                <a:cs typeface="MS PGothic" charset="0"/>
              </a:defRPr>
            </a:lvl7pPr>
            <a:lvl8pPr marL="3554844" indent="-236990" eaLnBrk="0" fontAlgn="base" hangingPunct="0">
              <a:spcBef>
                <a:spcPct val="0"/>
              </a:spcBef>
              <a:spcAft>
                <a:spcPct val="0"/>
              </a:spcAft>
              <a:defRPr sz="2500">
                <a:solidFill>
                  <a:schemeClr val="tx1"/>
                </a:solidFill>
                <a:latin typeface="Arial" charset="0"/>
                <a:ea typeface="MS PGothic" charset="0"/>
                <a:cs typeface="MS PGothic" charset="0"/>
              </a:defRPr>
            </a:lvl8pPr>
            <a:lvl9pPr marL="4028824" indent="-236990" eaLnBrk="0" fontAlgn="base" hangingPunct="0">
              <a:spcBef>
                <a:spcPct val="0"/>
              </a:spcBef>
              <a:spcAft>
                <a:spcPct val="0"/>
              </a:spcAft>
              <a:defRPr sz="2500">
                <a:solidFill>
                  <a:schemeClr val="tx1"/>
                </a:solidFill>
                <a:latin typeface="Arial" charset="0"/>
                <a:ea typeface="MS PGothic" charset="0"/>
                <a:cs typeface="MS PGothic" charset="0"/>
              </a:defRPr>
            </a:lvl9pPr>
          </a:lstStyle>
          <a:p>
            <a:fld id="{6EE096E1-BDD4-784B-8006-E3AA6E7B054D}" type="slidenum">
              <a:rPr lang="de-CH" sz="1200">
                <a:cs typeface="Arial" charset="0"/>
              </a:rPr>
              <a:pPr/>
              <a:t>27</a:t>
            </a:fld>
            <a:endParaRPr lang="de-CH" sz="120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28</a:t>
            </a:fld>
            <a:endParaRPr lang="de-CH"/>
          </a:p>
        </p:txBody>
      </p:sp>
      <p:sp>
        <p:nvSpPr>
          <p:cNvPr id="5" name="Notizenplatzhalter 2">
            <a:extLst>
              <a:ext uri="{FF2B5EF4-FFF2-40B4-BE49-F238E27FC236}">
                <a16:creationId xmlns:a16="http://schemas.microsoft.com/office/drawing/2014/main" id="{85798A26-9D25-2643-9835-623B146EE4C8}"/>
              </a:ext>
            </a:extLst>
          </p:cNvPr>
          <p:cNvSpPr txBox="1">
            <a:spLocks/>
          </p:cNvSpPr>
          <p:nvPr/>
        </p:nvSpPr>
        <p:spPr>
          <a:xfrm>
            <a:off x="815727" y="5013555"/>
            <a:ext cx="5683914" cy="4605821"/>
          </a:xfrm>
          <a:prstGeom prst="rect">
            <a:avLst/>
          </a:prstGeom>
        </p:spPr>
        <p:txBody>
          <a:bodyPr vert="horz" wrap="square" lIns="94796" tIns="47398" rIns="94796" bIns="47398" numCol="1"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de-CH" dirty="0"/>
              <a:t> </a:t>
            </a:r>
          </a:p>
          <a:p>
            <a:endParaRPr lang="de-DE" dirty="0"/>
          </a:p>
        </p:txBody>
      </p:sp>
    </p:spTree>
    <p:extLst>
      <p:ext uri="{BB962C8B-B14F-4D97-AF65-F5344CB8AC3E}">
        <p14:creationId xmlns:p14="http://schemas.microsoft.com/office/powerpoint/2010/main" val="1769151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29</a:t>
            </a:fld>
            <a:endParaRPr lang="de-CH"/>
          </a:p>
        </p:txBody>
      </p:sp>
    </p:spTree>
    <p:extLst>
      <p:ext uri="{BB962C8B-B14F-4D97-AF65-F5344CB8AC3E}">
        <p14:creationId xmlns:p14="http://schemas.microsoft.com/office/powerpoint/2010/main" val="945684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30</a:t>
            </a:fld>
            <a:endParaRPr lang="de-CH"/>
          </a:p>
        </p:txBody>
      </p:sp>
    </p:spTree>
    <p:extLst>
      <p:ext uri="{BB962C8B-B14F-4D97-AF65-F5344CB8AC3E}">
        <p14:creationId xmlns:p14="http://schemas.microsoft.com/office/powerpoint/2010/main" val="282608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4</a:t>
            </a:fld>
            <a:endParaRPr lang="de-CH"/>
          </a:p>
        </p:txBody>
      </p:sp>
    </p:spTree>
    <p:extLst>
      <p:ext uri="{BB962C8B-B14F-4D97-AF65-F5344CB8AC3E}">
        <p14:creationId xmlns:p14="http://schemas.microsoft.com/office/powerpoint/2010/main" val="2654844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31</a:t>
            </a:fld>
            <a:endParaRPr lang="de-CH"/>
          </a:p>
        </p:txBody>
      </p:sp>
    </p:spTree>
    <p:extLst>
      <p:ext uri="{BB962C8B-B14F-4D97-AF65-F5344CB8AC3E}">
        <p14:creationId xmlns:p14="http://schemas.microsoft.com/office/powerpoint/2010/main" val="236848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32</a:t>
            </a:fld>
            <a:endParaRPr lang="de-CH"/>
          </a:p>
        </p:txBody>
      </p:sp>
    </p:spTree>
    <p:extLst>
      <p:ext uri="{BB962C8B-B14F-4D97-AF65-F5344CB8AC3E}">
        <p14:creationId xmlns:p14="http://schemas.microsoft.com/office/powerpoint/2010/main" val="2296791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dirty="0">
              <a:latin typeface="Calibri" charset="0"/>
              <a:ea typeface="MS PGothic" charset="0"/>
            </a:endParaRPr>
          </a:p>
          <a:p>
            <a:endParaRPr lang="de-DE" dirty="0">
              <a:latin typeface="Calibri" charset="0"/>
              <a:ea typeface="MS PGothic" charset="0"/>
            </a:endParaRPr>
          </a:p>
        </p:txBody>
      </p:sp>
      <p:sp>
        <p:nvSpPr>
          <p:cNvPr id="7171"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70216" indent="-296237">
              <a:defRPr sz="2500">
                <a:solidFill>
                  <a:schemeClr val="tx1"/>
                </a:solidFill>
                <a:latin typeface="Arial" charset="0"/>
                <a:ea typeface="MS PGothic" charset="0"/>
                <a:cs typeface="MS PGothic" charset="0"/>
              </a:defRPr>
            </a:lvl2pPr>
            <a:lvl3pPr marL="1184948" indent="-236990">
              <a:defRPr sz="2500">
                <a:solidFill>
                  <a:schemeClr val="tx1"/>
                </a:solidFill>
                <a:latin typeface="Arial" charset="0"/>
                <a:ea typeface="MS PGothic" charset="0"/>
                <a:cs typeface="MS PGothic" charset="0"/>
              </a:defRPr>
            </a:lvl3pPr>
            <a:lvl4pPr marL="1658927" indent="-236990">
              <a:defRPr sz="2500">
                <a:solidFill>
                  <a:schemeClr val="tx1"/>
                </a:solidFill>
                <a:latin typeface="Arial" charset="0"/>
                <a:ea typeface="MS PGothic" charset="0"/>
                <a:cs typeface="MS PGothic" charset="0"/>
              </a:defRPr>
            </a:lvl4pPr>
            <a:lvl5pPr marL="2132907" indent="-236990">
              <a:defRPr sz="2500">
                <a:solidFill>
                  <a:schemeClr val="tx1"/>
                </a:solidFill>
                <a:latin typeface="Arial" charset="0"/>
                <a:ea typeface="MS PGothic" charset="0"/>
                <a:cs typeface="MS PGothic" charset="0"/>
              </a:defRPr>
            </a:lvl5pPr>
            <a:lvl6pPr marL="2606886" indent="-236990" eaLnBrk="0" fontAlgn="base" hangingPunct="0">
              <a:spcBef>
                <a:spcPct val="0"/>
              </a:spcBef>
              <a:spcAft>
                <a:spcPct val="0"/>
              </a:spcAft>
              <a:defRPr sz="2500">
                <a:solidFill>
                  <a:schemeClr val="tx1"/>
                </a:solidFill>
                <a:latin typeface="Arial" charset="0"/>
                <a:ea typeface="MS PGothic" charset="0"/>
                <a:cs typeface="MS PGothic" charset="0"/>
              </a:defRPr>
            </a:lvl6pPr>
            <a:lvl7pPr marL="3080865" indent="-236990" eaLnBrk="0" fontAlgn="base" hangingPunct="0">
              <a:spcBef>
                <a:spcPct val="0"/>
              </a:spcBef>
              <a:spcAft>
                <a:spcPct val="0"/>
              </a:spcAft>
              <a:defRPr sz="2500">
                <a:solidFill>
                  <a:schemeClr val="tx1"/>
                </a:solidFill>
                <a:latin typeface="Arial" charset="0"/>
                <a:ea typeface="MS PGothic" charset="0"/>
                <a:cs typeface="MS PGothic" charset="0"/>
              </a:defRPr>
            </a:lvl7pPr>
            <a:lvl8pPr marL="3554844" indent="-236990" eaLnBrk="0" fontAlgn="base" hangingPunct="0">
              <a:spcBef>
                <a:spcPct val="0"/>
              </a:spcBef>
              <a:spcAft>
                <a:spcPct val="0"/>
              </a:spcAft>
              <a:defRPr sz="2500">
                <a:solidFill>
                  <a:schemeClr val="tx1"/>
                </a:solidFill>
                <a:latin typeface="Arial" charset="0"/>
                <a:ea typeface="MS PGothic" charset="0"/>
                <a:cs typeface="MS PGothic" charset="0"/>
              </a:defRPr>
            </a:lvl8pPr>
            <a:lvl9pPr marL="4028824" indent="-236990" eaLnBrk="0" fontAlgn="base" hangingPunct="0">
              <a:spcBef>
                <a:spcPct val="0"/>
              </a:spcBef>
              <a:spcAft>
                <a:spcPct val="0"/>
              </a:spcAft>
              <a:defRPr sz="2500">
                <a:solidFill>
                  <a:schemeClr val="tx1"/>
                </a:solidFill>
                <a:latin typeface="Arial" charset="0"/>
                <a:ea typeface="MS PGothic" charset="0"/>
                <a:cs typeface="MS PGothic" charset="0"/>
              </a:defRPr>
            </a:lvl9pPr>
          </a:lstStyle>
          <a:p>
            <a:fld id="{6EE096E1-BDD4-784B-8006-E3AA6E7B054D}" type="slidenum">
              <a:rPr lang="de-CH" sz="1200">
                <a:cs typeface="Arial" charset="0"/>
              </a:rPr>
              <a:pPr/>
              <a:t>34</a:t>
            </a:fld>
            <a:endParaRPr lang="de-CH" sz="1200">
              <a:cs typeface="Arial" charset="0"/>
            </a:endParaRPr>
          </a:p>
        </p:txBody>
      </p:sp>
    </p:spTree>
    <p:extLst>
      <p:ext uri="{BB962C8B-B14F-4D97-AF65-F5344CB8AC3E}">
        <p14:creationId xmlns:p14="http://schemas.microsoft.com/office/powerpoint/2010/main" val="538962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35</a:t>
            </a:fld>
            <a:endParaRPr lang="de-CH"/>
          </a:p>
        </p:txBody>
      </p:sp>
    </p:spTree>
    <p:extLst>
      <p:ext uri="{BB962C8B-B14F-4D97-AF65-F5344CB8AC3E}">
        <p14:creationId xmlns:p14="http://schemas.microsoft.com/office/powerpoint/2010/main" val="73731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5</a:t>
            </a:fld>
            <a:endParaRPr lang="de-CH"/>
          </a:p>
        </p:txBody>
      </p:sp>
    </p:spTree>
    <p:extLst>
      <p:ext uri="{BB962C8B-B14F-4D97-AF65-F5344CB8AC3E}">
        <p14:creationId xmlns:p14="http://schemas.microsoft.com/office/powerpoint/2010/main" val="171990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Die meisten Bewohner leben im westlichen Teil des Landes, nur wenige im Osten, am Rande und in den Tälern des Pamir-Gebirges</a:t>
            </a:r>
          </a:p>
          <a:p>
            <a:pPr marL="171450" indent="-171450">
              <a:buFont typeface="Arial"/>
              <a:buChar char="•"/>
            </a:pPr>
            <a:r>
              <a:rPr lang="de-DE" dirty="0"/>
              <a:t>Südlich Duschanbe werden Baumwolle, Kartoffeln und Gemüse angepflanzt, da kann es bis 50 Grad </a:t>
            </a:r>
            <a:r>
              <a:rPr lang="de-DE" dirty="0" err="1"/>
              <a:t>heiss</a:t>
            </a:r>
            <a:r>
              <a:rPr lang="de-DE" dirty="0"/>
              <a:t> werden</a:t>
            </a:r>
          </a:p>
          <a:p>
            <a:pPr marL="171450" indent="-171450">
              <a:buFont typeface="Arial"/>
              <a:buChar char="•"/>
            </a:pPr>
            <a:r>
              <a:rPr lang="de-DE" dirty="0"/>
              <a:t>80% der Felder müssen bewässert werden</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6</a:t>
            </a:fld>
            <a:endParaRPr lang="de-CH"/>
          </a:p>
        </p:txBody>
      </p:sp>
    </p:spTree>
    <p:extLst>
      <p:ext uri="{BB962C8B-B14F-4D97-AF65-F5344CB8AC3E}">
        <p14:creationId xmlns:p14="http://schemas.microsoft.com/office/powerpoint/2010/main" val="172282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Höchster Berg ist der Pik </a:t>
            </a:r>
            <a:r>
              <a:rPr lang="de-DE" dirty="0" err="1"/>
              <a:t>Somoni</a:t>
            </a:r>
            <a:r>
              <a:rPr lang="de-DE" dirty="0"/>
              <a:t>, 7495 </a:t>
            </a:r>
            <a:r>
              <a:rPr lang="de-DE" dirty="0" err="1"/>
              <a:t>m.ü.M</a:t>
            </a:r>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7</a:t>
            </a:fld>
            <a:endParaRPr lang="de-CH"/>
          </a:p>
        </p:txBody>
      </p:sp>
    </p:spTree>
    <p:extLst>
      <p:ext uri="{BB962C8B-B14F-4D97-AF65-F5344CB8AC3E}">
        <p14:creationId xmlns:p14="http://schemas.microsoft.com/office/powerpoint/2010/main" val="17736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8</a:t>
            </a:fld>
            <a:endParaRPr lang="de-CH"/>
          </a:p>
        </p:txBody>
      </p:sp>
    </p:spTree>
    <p:extLst>
      <p:ext uri="{BB962C8B-B14F-4D97-AF65-F5344CB8AC3E}">
        <p14:creationId xmlns:p14="http://schemas.microsoft.com/office/powerpoint/2010/main" val="235606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Duschanbe ist stark russisch geprägt: Hochhäuser, Plattenbauten etc.</a:t>
            </a:r>
          </a:p>
          <a:p>
            <a:pPr marL="171450" indent="-171450">
              <a:buFont typeface="Arial"/>
              <a:buChar char="•"/>
            </a:pPr>
            <a:r>
              <a:rPr lang="de-DE" dirty="0"/>
              <a:t>DEZA, W. Roos: </a:t>
            </a:r>
            <a:r>
              <a:rPr lang="de-CH" dirty="0"/>
              <a:t>Im Quartier hingegen, in dem ich hier in Duschanbe lebe, sind Wasser- und Stromversorgung mehr oder weniger durchgehend robust.</a:t>
            </a:r>
          </a:p>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9</a:t>
            </a:fld>
            <a:endParaRPr lang="de-CH"/>
          </a:p>
        </p:txBody>
      </p:sp>
    </p:spTree>
    <p:extLst>
      <p:ext uri="{BB962C8B-B14F-4D97-AF65-F5344CB8AC3E}">
        <p14:creationId xmlns:p14="http://schemas.microsoft.com/office/powerpoint/2010/main" val="408468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10</a:t>
            </a:fld>
            <a:endParaRPr lang="de-CH"/>
          </a:p>
        </p:txBody>
      </p:sp>
    </p:spTree>
    <p:extLst>
      <p:ext uri="{BB962C8B-B14F-4D97-AF65-F5344CB8AC3E}">
        <p14:creationId xmlns:p14="http://schemas.microsoft.com/office/powerpoint/2010/main" val="385370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lienvorlage MD 102">
    <p:spTree>
      <p:nvGrpSpPr>
        <p:cNvPr id="1" name=""/>
        <p:cNvGrpSpPr/>
        <p:nvPr/>
      </p:nvGrpSpPr>
      <p:grpSpPr>
        <a:xfrm>
          <a:off x="0" y="0"/>
          <a:ext cx="0" cy="0"/>
          <a:chOff x="0" y="0"/>
          <a:chExt cx="0" cy="0"/>
        </a:xfrm>
      </p:grpSpPr>
      <p:sp>
        <p:nvSpPr>
          <p:cNvPr id="12" name="Textplatzhalter 2"/>
          <p:cNvSpPr>
            <a:spLocks noGrp="1"/>
          </p:cNvSpPr>
          <p:nvPr>
            <p:ph idx="1"/>
          </p:nvPr>
        </p:nvSpPr>
        <p:spPr bwMode="auto">
          <a:xfrm>
            <a:off x="251520" y="1196976"/>
            <a:ext cx="8640960" cy="501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noProof="0" dirty="0"/>
              <a:t>Textmasterformate durch Klicken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endParaRPr lang="de-CH" altLang="de-DE" noProof="0" dirty="0"/>
          </a:p>
        </p:txBody>
      </p:sp>
      <p:sp>
        <p:nvSpPr>
          <p:cNvPr id="13" name="Titelplatzhalter 1"/>
          <p:cNvSpPr>
            <a:spLocks noGrp="1"/>
          </p:cNvSpPr>
          <p:nvPr>
            <p:ph type="title"/>
          </p:nvPr>
        </p:nvSpPr>
        <p:spPr bwMode="auto">
          <a:xfrm>
            <a:off x="251520" y="565498"/>
            <a:ext cx="6873130" cy="365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1" i="0" baseline="0">
                <a:latin typeface="+mj-lt"/>
              </a:defRPr>
            </a:lvl1pPr>
          </a:lstStyle>
          <a:p>
            <a:pPr lvl="0"/>
            <a:r>
              <a:rPr lang="de-DE" altLang="de-DE" dirty="0"/>
              <a:t>Titelmasterformat durch Klicken</a:t>
            </a:r>
            <a:endParaRPr lang="de-CH" altLang="de-DE" dirty="0"/>
          </a:p>
        </p:txBody>
      </p:sp>
      <p:sp>
        <p:nvSpPr>
          <p:cNvPr id="4" name="Foliennummernplatzhalter 1"/>
          <p:cNvSpPr>
            <a:spLocks noGrp="1"/>
          </p:cNvSpPr>
          <p:nvPr>
            <p:ph type="sldNum" sz="quarter" idx="4"/>
          </p:nvPr>
        </p:nvSpPr>
        <p:spPr>
          <a:xfrm>
            <a:off x="8101013" y="6309320"/>
            <a:ext cx="1008062" cy="231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376092"/>
                </a:solidFill>
              </a:defRPr>
            </a:lvl1pPr>
          </a:lstStyle>
          <a:p>
            <a:pPr>
              <a:defRPr/>
            </a:pPr>
            <a:fld id="{B68C82E4-0A5B-AB48-A96E-A262B4503638}" type="slidenum">
              <a:rPr lang="de-DE" smtClean="0"/>
              <a:pPr>
                <a:defRPr/>
              </a:pPr>
              <a:t>‹Nr.›</a:t>
            </a:fld>
            <a:endParaRPr lang="de-DE" dirty="0"/>
          </a:p>
        </p:txBody>
      </p:sp>
    </p:spTree>
    <p:extLst>
      <p:ext uri="{BB962C8B-B14F-4D97-AF65-F5344CB8AC3E}">
        <p14:creationId xmlns:p14="http://schemas.microsoft.com/office/powerpoint/2010/main" val="1546063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7938" y="6308725"/>
            <a:ext cx="8020050" cy="227013"/>
          </a:xfrm>
          <a:prstGeom prst="rect">
            <a:avLst/>
          </a:prstGeom>
        </p:spPr>
        <p:txBody>
          <a:bodyPr vert="horz" lIns="91440" tIns="45720" rIns="91440" bIns="45720" rtlCol="0" anchor="ctr"/>
          <a:lstStyle>
            <a:lvl1pPr algn="l" eaLnBrk="1" hangingPunct="1">
              <a:defRPr sz="1200">
                <a:solidFill>
                  <a:schemeClr val="tx1"/>
                </a:solidFill>
                <a:latin typeface="Arial" charset="0"/>
                <a:ea typeface="ＭＳ Ｐゴシック" charset="0"/>
                <a:cs typeface="ＭＳ Ｐゴシック" charset="0"/>
              </a:defRPr>
            </a:lvl1pPr>
          </a:lstStyle>
          <a:p>
            <a:pPr>
              <a:defRPr/>
            </a:pPr>
            <a:endParaRPr lang="de-DE"/>
          </a:p>
        </p:txBody>
      </p:sp>
      <p:sp>
        <p:nvSpPr>
          <p:cNvPr id="6" name="Rechteck 6"/>
          <p:cNvSpPr>
            <a:spLocks noChangeArrowheads="1"/>
          </p:cNvSpPr>
          <p:nvPr userDrawn="1"/>
        </p:nvSpPr>
        <p:spPr bwMode="auto">
          <a:xfrm>
            <a:off x="0" y="0"/>
            <a:ext cx="9144000" cy="404813"/>
          </a:xfrm>
          <a:prstGeom prst="rect">
            <a:avLst/>
          </a:prstGeom>
          <a:solidFill>
            <a:srgbClr val="00529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720000" t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de-CH" altLang="de-DE" b="1">
              <a:solidFill>
                <a:srgbClr val="FFFFFF"/>
              </a:solidFill>
              <a:cs typeface="Arial" panose="020B0604020202020204" pitchFamily="34" charset="0"/>
            </a:endParaRPr>
          </a:p>
        </p:txBody>
      </p:sp>
      <p:sp>
        <p:nvSpPr>
          <p:cNvPr id="7" name="Textfeld 7"/>
          <p:cNvSpPr txBox="1"/>
          <p:nvPr userDrawn="1"/>
        </p:nvSpPr>
        <p:spPr>
          <a:xfrm>
            <a:off x="250825" y="44450"/>
            <a:ext cx="8610600" cy="461665"/>
          </a:xfrm>
          <a:prstGeom prst="rect">
            <a:avLst/>
          </a:prstGeom>
          <a:noFill/>
        </p:spPr>
        <p:txBody>
          <a:bodyPr>
            <a:spAutoFit/>
          </a:bodyPr>
          <a:lstStyle>
            <a:lvl1pPr eaLnBrk="0" hangingPunct="0">
              <a:tabLst>
                <a:tab pos="1252538" algn="l"/>
              </a:tabLst>
              <a:defRPr>
                <a:solidFill>
                  <a:schemeClr val="tx1"/>
                </a:solidFill>
                <a:latin typeface="Arial" charset="0"/>
                <a:ea typeface="ＭＳ Ｐゴシック" charset="0"/>
                <a:cs typeface="Arial" charset="0"/>
              </a:defRPr>
            </a:lvl1pPr>
            <a:lvl2pPr marL="742950" indent="-285750" eaLnBrk="0" hangingPunct="0">
              <a:tabLst>
                <a:tab pos="1252538" algn="l"/>
              </a:tabLst>
              <a:defRPr>
                <a:solidFill>
                  <a:schemeClr val="tx1"/>
                </a:solidFill>
                <a:latin typeface="Arial" charset="0"/>
                <a:ea typeface="Arial" charset="0"/>
                <a:cs typeface="Arial" charset="0"/>
              </a:defRPr>
            </a:lvl2pPr>
            <a:lvl3pPr marL="1143000" indent="-228600" eaLnBrk="0" hangingPunct="0">
              <a:tabLst>
                <a:tab pos="1252538" algn="l"/>
              </a:tabLst>
              <a:defRPr>
                <a:solidFill>
                  <a:schemeClr val="tx1"/>
                </a:solidFill>
                <a:latin typeface="Arial" charset="0"/>
                <a:ea typeface="Arial" charset="0"/>
                <a:cs typeface="Arial" charset="0"/>
              </a:defRPr>
            </a:lvl3pPr>
            <a:lvl4pPr marL="1600200" indent="-228600" eaLnBrk="0" hangingPunct="0">
              <a:tabLst>
                <a:tab pos="1252538" algn="l"/>
              </a:tabLst>
              <a:defRPr>
                <a:solidFill>
                  <a:schemeClr val="tx1"/>
                </a:solidFill>
                <a:latin typeface="Arial" charset="0"/>
                <a:ea typeface="Arial" charset="0"/>
                <a:cs typeface="Arial" charset="0"/>
              </a:defRPr>
            </a:lvl4pPr>
            <a:lvl5pPr marL="2057400" indent="-228600" eaLnBrk="0" hangingPunct="0">
              <a:tabLst>
                <a:tab pos="1252538"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252538"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252538"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252538"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252538" algn="l"/>
              </a:tabLst>
              <a:defRPr>
                <a:solidFill>
                  <a:schemeClr val="tx1"/>
                </a:solidFill>
                <a:latin typeface="Arial" charset="0"/>
                <a:ea typeface="Arial" charset="0"/>
                <a:cs typeface="Arial" charset="0"/>
              </a:defRPr>
            </a:lvl9pPr>
          </a:lstStyle>
          <a:p>
            <a:pPr eaLnBrk="1" hangingPunct="1">
              <a:defRPr/>
            </a:pPr>
            <a:r>
              <a:rPr lang="de-CH" dirty="0">
                <a:solidFill>
                  <a:schemeClr val="bg1"/>
                </a:solidFill>
              </a:rPr>
              <a:t>Lions Clubs International</a:t>
            </a:r>
            <a:endParaRPr lang="de-CH" sz="2400" b="0" dirty="0">
              <a:solidFill>
                <a:schemeClr val="bg1"/>
              </a:solidFill>
            </a:endParaRPr>
          </a:p>
        </p:txBody>
      </p:sp>
      <p:pic>
        <p:nvPicPr>
          <p:cNvPr id="1030" name="Grafik 14" descr="lionlogo_2c.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37550" y="454025"/>
            <a:ext cx="555625"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feld 9"/>
          <p:cNvSpPr txBox="1">
            <a:spLocks noChangeArrowheads="1"/>
          </p:cNvSpPr>
          <p:nvPr userDrawn="1"/>
        </p:nvSpPr>
        <p:spPr bwMode="auto">
          <a:xfrm>
            <a:off x="7269163" y="427038"/>
            <a:ext cx="1047750" cy="338137"/>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e-CH" sz="1600" dirty="0" err="1">
                <a:solidFill>
                  <a:srgbClr val="FFC000"/>
                </a:solidFill>
                <a:cs typeface="Arial" charset="0"/>
              </a:rPr>
              <a:t>We</a:t>
            </a:r>
            <a:r>
              <a:rPr lang="de-CH" sz="1600" dirty="0">
                <a:solidFill>
                  <a:srgbClr val="FFC000"/>
                </a:solidFill>
                <a:cs typeface="Arial" charset="0"/>
              </a:rPr>
              <a:t> </a:t>
            </a:r>
            <a:r>
              <a:rPr lang="de-CH" sz="1600" dirty="0" err="1">
                <a:solidFill>
                  <a:srgbClr val="FFC000"/>
                </a:solidFill>
                <a:cs typeface="Arial" charset="0"/>
              </a:rPr>
              <a:t>serve</a:t>
            </a:r>
            <a:endParaRPr lang="de-CH" sz="1600" dirty="0">
              <a:solidFill>
                <a:srgbClr val="FFC000"/>
              </a:solidFill>
              <a:cs typeface="Arial" charset="0"/>
            </a:endParaRPr>
          </a:p>
        </p:txBody>
      </p:sp>
      <p:sp>
        <p:nvSpPr>
          <p:cNvPr id="10" name="Rechteck 5"/>
          <p:cNvSpPr>
            <a:spLocks noChangeArrowheads="1"/>
          </p:cNvSpPr>
          <p:nvPr userDrawn="1"/>
        </p:nvSpPr>
        <p:spPr bwMode="auto">
          <a:xfrm>
            <a:off x="0" y="6572250"/>
            <a:ext cx="9144000" cy="285750"/>
          </a:xfrm>
          <a:prstGeom prst="rect">
            <a:avLst/>
          </a:prstGeom>
          <a:solidFill>
            <a:srgbClr val="FFC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de-CH" altLang="de-DE" sz="1800">
              <a:solidFill>
                <a:srgbClr val="FFFFFF"/>
              </a:solidFill>
              <a:cs typeface="+mn-cs"/>
            </a:endParaRPr>
          </a:p>
        </p:txBody>
      </p:sp>
      <p:sp>
        <p:nvSpPr>
          <p:cNvPr id="12" name="Text Box 14"/>
          <p:cNvSpPr txBox="1">
            <a:spLocks noChangeArrowheads="1"/>
          </p:cNvSpPr>
          <p:nvPr userDrawn="1"/>
        </p:nvSpPr>
        <p:spPr bwMode="auto">
          <a:xfrm>
            <a:off x="7938" y="6597650"/>
            <a:ext cx="9136062" cy="26161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defRPr/>
            </a:pPr>
            <a:r>
              <a:rPr lang="de-CH" sz="1100" dirty="0">
                <a:solidFill>
                  <a:srgbClr val="00529C"/>
                </a:solidFill>
                <a:cs typeface="Arial" charset="0"/>
              </a:rPr>
              <a:t>Stand: 19. März 2022		           Lions Clubs MD</a:t>
            </a:r>
            <a:r>
              <a:rPr lang="de-CH" sz="1100" baseline="0" dirty="0">
                <a:solidFill>
                  <a:srgbClr val="00529C"/>
                </a:solidFill>
                <a:cs typeface="Arial" charset="0"/>
              </a:rPr>
              <a:t> 102 Schweiz – Liechtenstein                                                  Peter Schweizer</a:t>
            </a:r>
            <a:endParaRPr lang="de-CH" sz="1100" dirty="0">
              <a:cs typeface="Arial" charset="0"/>
            </a:endParaRPr>
          </a:p>
        </p:txBody>
      </p:sp>
      <p:sp>
        <p:nvSpPr>
          <p:cNvPr id="2" name="Foliennummernplatzhalter 1"/>
          <p:cNvSpPr>
            <a:spLocks noGrp="1"/>
          </p:cNvSpPr>
          <p:nvPr>
            <p:ph type="sldNum" sz="quarter" idx="4"/>
          </p:nvPr>
        </p:nvSpPr>
        <p:spPr>
          <a:xfrm>
            <a:off x="8101013" y="6309320"/>
            <a:ext cx="1008062" cy="231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accent1">
                    <a:lumMod val="75000"/>
                  </a:schemeClr>
                </a:solidFill>
              </a:defRPr>
            </a:lvl1pPr>
          </a:lstStyle>
          <a:p>
            <a:pPr>
              <a:defRPr/>
            </a:pPr>
            <a:fld id="{B68C82E4-0A5B-AB48-A96E-A262B4503638}" type="slidenum">
              <a:rPr lang="de-DE" smtClean="0"/>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915" r:id="rId1"/>
  </p:sldLayoutIdLst>
  <p:hf hdr="0"/>
  <p:txStyles>
    <p:titleStyle>
      <a:lvl1pPr algn="l" rtl="0" eaLnBrk="0" fontAlgn="base" hangingPunct="0">
        <a:spcBef>
          <a:spcPct val="0"/>
        </a:spcBef>
        <a:spcAft>
          <a:spcPct val="0"/>
        </a:spcAft>
        <a:defRPr sz="2400" kern="1200">
          <a:solidFill>
            <a:schemeClr val="tx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400">
          <a:solidFill>
            <a:schemeClr val="tx1"/>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400">
          <a:solidFill>
            <a:schemeClr val="tx1"/>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400">
          <a:solidFill>
            <a:schemeClr val="tx1"/>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400">
          <a:solidFill>
            <a:schemeClr val="tx1"/>
          </a:solidFill>
          <a:latin typeface="Aria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lionsclubs.ch/de/md/was-wir-tun/clean-water.html"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mailto:mail@pschweizer.ch" TargetMode="External"/><Relationship Id="rId5" Type="http://schemas.openxmlformats.org/officeDocument/2006/relationships/hyperlink" Target="mailto:hansrobert.weiss@gmail.com" TargetMode="External"/><Relationship Id="rId4" Type="http://schemas.openxmlformats.org/officeDocument/2006/relationships/hyperlink" Target="https://www.lionsclubs.ch/de/md/news/qa-fragen-und-antworten-zu-clean-water.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764704"/>
            <a:ext cx="8642350" cy="5298182"/>
          </a:xfrm>
        </p:spPr>
        <p:txBody>
          <a:bodyPr/>
          <a:lstStyle/>
          <a:p>
            <a:pPr marL="0" indent="0">
              <a:buNone/>
            </a:pPr>
            <a:r>
              <a:rPr lang="de-DE" sz="2400" dirty="0"/>
              <a:t>CLEAN WATER </a:t>
            </a:r>
            <a:r>
              <a:rPr lang="mr-IN" sz="2400" dirty="0"/>
              <a:t>–</a:t>
            </a:r>
            <a:r>
              <a:rPr lang="de-DE" sz="2400" dirty="0"/>
              <a:t> ein „</a:t>
            </a:r>
            <a:r>
              <a:rPr lang="de-DE" sz="2400" dirty="0" err="1"/>
              <a:t>Campaign</a:t>
            </a:r>
            <a:r>
              <a:rPr lang="de-DE" sz="2400" dirty="0"/>
              <a:t> 100“ Projekt</a:t>
            </a:r>
          </a:p>
          <a:p>
            <a:pPr marL="0" indent="0">
              <a:buFont typeface="Arial" charset="0"/>
              <a:buNone/>
              <a:defRPr/>
            </a:pPr>
            <a:endParaRPr lang="de-DE" dirty="0"/>
          </a:p>
          <a:p>
            <a:pPr marL="0" indent="0">
              <a:buFont typeface="Arial" charset="0"/>
              <a:buNone/>
              <a:defRPr/>
            </a:pPr>
            <a:endParaRPr lang="de-DE" dirty="0"/>
          </a:p>
          <a:p>
            <a:pPr marL="0" indent="0">
              <a:buFont typeface="Arial" charset="0"/>
              <a:buNone/>
              <a:defRPr/>
            </a:pPr>
            <a:endParaRPr lang="de-DE" dirty="0"/>
          </a:p>
          <a:p>
            <a:pPr marL="0" indent="0">
              <a:buNone/>
              <a:defRPr/>
            </a:pPr>
            <a:r>
              <a:rPr lang="de-DE" sz="2800" b="1" dirty="0"/>
              <a:t>CLEAN WATER</a:t>
            </a:r>
          </a:p>
          <a:p>
            <a:pPr marL="0" indent="0">
              <a:buNone/>
              <a:defRPr/>
            </a:pPr>
            <a:endParaRPr lang="de-DE" sz="2800" b="1" dirty="0"/>
          </a:p>
          <a:p>
            <a:pPr marL="0" indent="0">
              <a:buNone/>
              <a:defRPr/>
            </a:pPr>
            <a:r>
              <a:rPr lang="de-DE" sz="2800" b="1" dirty="0"/>
              <a:t>in</a:t>
            </a:r>
            <a:endParaRPr lang="de-DE" dirty="0"/>
          </a:p>
          <a:p>
            <a:pPr marL="0" indent="0">
              <a:buFont typeface="Arial" charset="0"/>
              <a:buNone/>
              <a:defRPr/>
            </a:pPr>
            <a:endParaRPr lang="de-DE" dirty="0"/>
          </a:p>
          <a:p>
            <a:pPr marL="0" indent="0">
              <a:buFont typeface="Arial" charset="0"/>
              <a:buNone/>
              <a:defRPr/>
            </a:pPr>
            <a:r>
              <a:rPr lang="de-DE" sz="2800" b="1" dirty="0"/>
              <a:t>Tadschikistan,</a:t>
            </a:r>
          </a:p>
          <a:p>
            <a:pPr marL="0" indent="0">
              <a:buFont typeface="Arial" charset="0"/>
              <a:buNone/>
              <a:defRPr/>
            </a:pPr>
            <a:r>
              <a:rPr lang="de-DE" sz="2800" b="1" dirty="0"/>
              <a:t>      dem Land der Berge</a:t>
            </a:r>
          </a:p>
          <a:p>
            <a:pPr marL="0" indent="0">
              <a:buFont typeface="Arial" charset="0"/>
              <a:buNone/>
              <a:defRPr/>
            </a:pPr>
            <a:endParaRPr lang="de-DE" sz="2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2800" b="1" dirty="0"/>
          </a:p>
          <a:p>
            <a:pPr marL="0" indent="0">
              <a:buNone/>
              <a:tabLst>
                <a:tab pos="801688" algn="l"/>
              </a:tabLst>
              <a:defRPr/>
            </a:pPr>
            <a:r>
              <a:rPr lang="de-DE" sz="1600" dirty="0"/>
              <a:t>Zusätzliche Infos: siehe Notizblätter</a:t>
            </a:r>
            <a:endParaRPr lang="de-DE" sz="2400" dirty="0"/>
          </a:p>
        </p:txBody>
      </p:sp>
      <p:sp>
        <p:nvSpPr>
          <p:cNvPr id="4099" name="Slide Number Placeholder 4"/>
          <p:cNvSpPr>
            <a:spLocks noGrp="1"/>
          </p:cNvSpPr>
          <p:nvPr>
            <p:ph type="sldNum" sz="quarter" idx="4"/>
          </p:nvPr>
        </p:nvSpPr>
        <p:spPr bwMode="auto">
          <a:xfrm>
            <a:off x="8135938" y="6303963"/>
            <a:ext cx="1008062" cy="231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D9213FA-F130-834E-A0A6-C6B774ADB8BA}" type="slidenum">
              <a:rPr lang="de-DE" sz="1200" smtClean="0"/>
              <a:t>1</a:t>
            </a:fld>
            <a:endParaRPr lang="de-DE" sz="1200" dirty="0"/>
          </a:p>
        </p:txBody>
      </p:sp>
      <p:pic>
        <p:nvPicPr>
          <p:cNvPr id="5" name="Inhaltsplatzhalter 4">
            <a:extLst>
              <a:ext uri="{FF2B5EF4-FFF2-40B4-BE49-F238E27FC236}">
                <a16:creationId xmlns:a16="http://schemas.microsoft.com/office/drawing/2014/main" id="{4DA8CC14-4ADA-4E2F-B1C3-CE6E9C07CA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724128" y="3212976"/>
            <a:ext cx="3093180" cy="309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rafik 3">
            <a:extLst>
              <a:ext uri="{FF2B5EF4-FFF2-40B4-BE49-F238E27FC236}">
                <a16:creationId xmlns:a16="http://schemas.microsoft.com/office/drawing/2014/main" id="{0B31A510-FA68-4D0A-A71C-7E21C33E46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84" y="1628800"/>
            <a:ext cx="2054698" cy="1367054"/>
          </a:xfrm>
          <a:prstGeom prst="rect">
            <a:avLst/>
          </a:prstGeom>
        </p:spPr>
      </p:pic>
    </p:spTree>
    <p:extLst>
      <p:ext uri="{BB962C8B-B14F-4D97-AF65-F5344CB8AC3E}">
        <p14:creationId xmlns:p14="http://schemas.microsoft.com/office/powerpoint/2010/main" val="93445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Duschanbe </a:t>
            </a:r>
            <a:r>
              <a:rPr lang="mr-IN" dirty="0"/>
              <a:t>–</a:t>
            </a:r>
            <a:r>
              <a:rPr lang="de-DE" dirty="0"/>
              <a:t> </a:t>
            </a:r>
            <a:r>
              <a:rPr lang="de-DE" dirty="0" err="1"/>
              <a:t>ö.V</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10</a:t>
            </a:fld>
            <a:endParaRPr lang="de-DE" dirty="0"/>
          </a:p>
        </p:txBody>
      </p:sp>
      <p:pic>
        <p:nvPicPr>
          <p:cNvPr id="5" name="Bild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9353" y="2132856"/>
            <a:ext cx="6439111" cy="4267562"/>
          </a:xfrm>
          <a:prstGeom prst="rect">
            <a:avLst/>
          </a:prstGeom>
        </p:spPr>
      </p:pic>
      <p:sp>
        <p:nvSpPr>
          <p:cNvPr id="6" name="Inhaltsplatzhalter 1"/>
          <p:cNvSpPr>
            <a:spLocks noGrp="1"/>
          </p:cNvSpPr>
          <p:nvPr>
            <p:ph idx="1"/>
          </p:nvPr>
        </p:nvSpPr>
        <p:spPr>
          <a:xfrm>
            <a:off x="251520" y="1196976"/>
            <a:ext cx="8640960" cy="5010720"/>
          </a:xfrm>
        </p:spPr>
        <p:txBody>
          <a:bodyPr numCol="1"/>
          <a:lstStyle/>
          <a:p>
            <a:pPr>
              <a:tabLst>
                <a:tab pos="2871788" algn="l"/>
                <a:tab pos="3135313" algn="l"/>
              </a:tabLst>
            </a:pPr>
            <a:r>
              <a:rPr lang="de-DE" dirty="0"/>
              <a:t>Internat. Flughafen	</a:t>
            </a:r>
            <a:r>
              <a:rPr lang="de-DE" sz="1600" dirty="0">
                <a:latin typeface="Wingdings"/>
                <a:ea typeface="Wingdings"/>
                <a:cs typeface="Wingdings"/>
                <a:sym typeface="Wingdings"/>
              </a:rPr>
              <a:t>	</a:t>
            </a:r>
            <a:r>
              <a:rPr lang="de-DE" dirty="0"/>
              <a:t>Private Minibuslinien (</a:t>
            </a:r>
            <a:r>
              <a:rPr lang="de-DE" dirty="0" err="1"/>
              <a:t>Marschrutkas</a:t>
            </a:r>
            <a:r>
              <a:rPr lang="de-DE" dirty="0"/>
              <a:t>)</a:t>
            </a:r>
          </a:p>
          <a:p>
            <a:pPr>
              <a:tabLst>
                <a:tab pos="2871788" algn="l"/>
                <a:tab pos="3135313" algn="l"/>
              </a:tabLst>
            </a:pPr>
            <a:r>
              <a:rPr lang="de-DE" dirty="0" err="1"/>
              <a:t>Trolley</a:t>
            </a:r>
            <a:r>
              <a:rPr lang="de-DE" dirty="0"/>
              <a:t>	</a:t>
            </a:r>
            <a:r>
              <a:rPr lang="de-DE" sz="1600" dirty="0">
                <a:latin typeface="Wingdings"/>
                <a:ea typeface="Wingdings"/>
                <a:cs typeface="Wingdings"/>
                <a:sym typeface="Wingdings"/>
              </a:rPr>
              <a:t>	</a:t>
            </a:r>
            <a:r>
              <a:rPr lang="de-DE" dirty="0"/>
              <a:t>Eisenbahn nach Usbekistan, primär für Güter</a:t>
            </a:r>
          </a:p>
          <a:p>
            <a:pPr>
              <a:tabLst>
                <a:tab pos="3225800" algn="l"/>
              </a:tabLst>
            </a:pPr>
            <a:endParaRPr lang="de-DE" dirty="0"/>
          </a:p>
        </p:txBody>
      </p:sp>
    </p:spTree>
    <p:extLst>
      <p:ext uri="{BB962C8B-B14F-4D97-AF65-F5344CB8AC3E}">
        <p14:creationId xmlns:p14="http://schemas.microsoft.com/office/powerpoint/2010/main" val="342606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Transportmittel auf dem Lande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11</a:t>
            </a:fld>
            <a:endParaRPr lang="de-DE" dirty="0"/>
          </a:p>
        </p:txBody>
      </p:sp>
      <p:pic>
        <p:nvPicPr>
          <p:cNvPr id="7" name="Grafik 2">
            <a:extLst>
              <a:ext uri="{FF2B5EF4-FFF2-40B4-BE49-F238E27FC236}">
                <a16:creationId xmlns:a16="http://schemas.microsoft.com/office/drawing/2014/main" id="{D96F940E-E44D-40DB-90FF-0C50421599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140968"/>
            <a:ext cx="4896544" cy="3264363"/>
          </a:xfrm>
          <a:prstGeom prst="rect">
            <a:avLst/>
          </a:prstGeom>
        </p:spPr>
      </p:pic>
      <p:pic>
        <p:nvPicPr>
          <p:cNvPr id="11" name="Grafik 5">
            <a:extLst>
              <a:ext uri="{FF2B5EF4-FFF2-40B4-BE49-F238E27FC236}">
                <a16:creationId xmlns:a16="http://schemas.microsoft.com/office/drawing/2014/main" id="{86D6A1DA-AA78-4DBC-B96C-7F8B56D7B1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1556792"/>
            <a:ext cx="4441236" cy="2960824"/>
          </a:xfrm>
          <a:prstGeom prst="rect">
            <a:avLst/>
          </a:prstGeom>
        </p:spPr>
      </p:pic>
    </p:spTree>
    <p:extLst>
      <p:ext uri="{BB962C8B-B14F-4D97-AF65-F5344CB8AC3E}">
        <p14:creationId xmlns:p14="http://schemas.microsoft.com/office/powerpoint/2010/main" val="405564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vielfältig und an die Umgebung angepasst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12</a:t>
            </a:fld>
            <a:endParaRPr lang="de-DE" dirty="0"/>
          </a:p>
        </p:txBody>
      </p:sp>
      <p:pic>
        <p:nvPicPr>
          <p:cNvPr id="5" name="Grafik 8">
            <a:extLst>
              <a:ext uri="{FF2B5EF4-FFF2-40B4-BE49-F238E27FC236}">
                <a16:creationId xmlns:a16="http://schemas.microsoft.com/office/drawing/2014/main" id="{4AB7C97B-24D3-41BB-8F02-53CFB223E6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3360373"/>
            <a:ext cx="4639444" cy="3092962"/>
          </a:xfrm>
          <a:prstGeom prst="rect">
            <a:avLst/>
          </a:prstGeom>
        </p:spPr>
      </p:pic>
      <p:pic>
        <p:nvPicPr>
          <p:cNvPr id="6" name="Grafik 2">
            <a:extLst>
              <a:ext uri="{FF2B5EF4-FFF2-40B4-BE49-F238E27FC236}">
                <a16:creationId xmlns:a16="http://schemas.microsoft.com/office/drawing/2014/main" id="{CEF6C98A-52B2-4DC2-9E54-A17A4C7527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1556792"/>
            <a:ext cx="4752528" cy="3168352"/>
          </a:xfrm>
          <a:prstGeom prst="rect">
            <a:avLst/>
          </a:prstGeom>
        </p:spPr>
      </p:pic>
      <p:sp>
        <p:nvSpPr>
          <p:cNvPr id="7" name="Textfeld 6"/>
          <p:cNvSpPr txBox="1"/>
          <p:nvPr/>
        </p:nvSpPr>
        <p:spPr>
          <a:xfrm>
            <a:off x="7524328" y="2915652"/>
            <a:ext cx="1368152" cy="369332"/>
          </a:xfrm>
          <a:prstGeom prst="rect">
            <a:avLst/>
          </a:prstGeom>
          <a:noFill/>
        </p:spPr>
        <p:txBody>
          <a:bodyPr wrap="square" rtlCol="0">
            <a:spAutoFit/>
          </a:bodyPr>
          <a:lstStyle/>
          <a:p>
            <a:r>
              <a:rPr lang="de-DE" sz="1800" dirty="0"/>
              <a:t>Tankstelle</a:t>
            </a:r>
          </a:p>
        </p:txBody>
      </p:sp>
    </p:spTree>
    <p:extLst>
      <p:ext uri="{BB962C8B-B14F-4D97-AF65-F5344CB8AC3E}">
        <p14:creationId xmlns:p14="http://schemas.microsoft.com/office/powerpoint/2010/main" val="69568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251520" y="1196976"/>
            <a:ext cx="8640960" cy="5010720"/>
          </a:xfrm>
        </p:spPr>
        <p:txBody>
          <a:bodyPr/>
          <a:lstStyle/>
          <a:p>
            <a:r>
              <a:rPr lang="de-DE" dirty="0" err="1"/>
              <a:t>Khujand</a:t>
            </a:r>
            <a:r>
              <a:rPr lang="de-DE" dirty="0"/>
              <a:t> </a:t>
            </a:r>
            <a:r>
              <a:rPr lang="mr-IN" dirty="0"/>
              <a:t>–</a:t>
            </a:r>
            <a:r>
              <a:rPr lang="de-DE" dirty="0"/>
              <a:t> 170‘000 Einwohner, </a:t>
            </a:r>
            <a:r>
              <a:rPr lang="de-DE" dirty="0" err="1"/>
              <a:t>zweitgrösste</a:t>
            </a:r>
            <a:r>
              <a:rPr lang="de-DE" dirty="0"/>
              <a:t> Stadt, Provinzhauptstadt</a:t>
            </a:r>
          </a:p>
          <a:p>
            <a:r>
              <a:rPr lang="de-DE" dirty="0" err="1"/>
              <a:t>Khorugh</a:t>
            </a:r>
            <a:r>
              <a:rPr lang="de-DE" dirty="0"/>
              <a:t> </a:t>
            </a:r>
            <a:r>
              <a:rPr lang="mr-IN" dirty="0"/>
              <a:t>–</a:t>
            </a:r>
            <a:r>
              <a:rPr lang="de-DE" dirty="0"/>
              <a:t> 30‘000 Einwohner, Hauptstadt eines autonomen Gebiets</a:t>
            </a:r>
          </a:p>
        </p:txBody>
      </p:sp>
      <p:sp>
        <p:nvSpPr>
          <p:cNvPr id="3" name="Titel 2"/>
          <p:cNvSpPr>
            <a:spLocks noGrp="1"/>
          </p:cNvSpPr>
          <p:nvPr>
            <p:ph type="title"/>
          </p:nvPr>
        </p:nvSpPr>
        <p:spPr/>
        <p:txBody>
          <a:bodyPr/>
          <a:lstStyle/>
          <a:p>
            <a:r>
              <a:rPr lang="de-DE" dirty="0"/>
              <a:t>„Ballungszentren“ gibt</a:t>
            </a:r>
            <a:r>
              <a:rPr lang="mr-IN" dirty="0"/>
              <a:t>’</a:t>
            </a:r>
            <a:r>
              <a:rPr lang="de-DE" dirty="0"/>
              <a:t>s wenige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13</a:t>
            </a:fld>
            <a:endParaRPr lang="de-DE" dirty="0"/>
          </a:p>
        </p:txBody>
      </p:sp>
      <p:pic>
        <p:nvPicPr>
          <p:cNvPr id="5" name="Grafik 2">
            <a:extLst>
              <a:ext uri="{FF2B5EF4-FFF2-40B4-BE49-F238E27FC236}">
                <a16:creationId xmlns:a16="http://schemas.microsoft.com/office/drawing/2014/main" id="{A817A792-3C5B-4203-95B7-8ED6B9BAE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44" y="2276873"/>
            <a:ext cx="4680520" cy="3120347"/>
          </a:xfrm>
          <a:prstGeom prst="rect">
            <a:avLst/>
          </a:prstGeom>
        </p:spPr>
      </p:pic>
      <p:sp>
        <p:nvSpPr>
          <p:cNvPr id="9" name="Textfeld 8"/>
          <p:cNvSpPr txBox="1"/>
          <p:nvPr/>
        </p:nvSpPr>
        <p:spPr>
          <a:xfrm>
            <a:off x="251520" y="3388930"/>
            <a:ext cx="3888432" cy="369332"/>
          </a:xfrm>
          <a:prstGeom prst="rect">
            <a:avLst/>
          </a:prstGeom>
          <a:noFill/>
        </p:spPr>
        <p:txBody>
          <a:bodyPr wrap="square" rtlCol="0">
            <a:spAutoFit/>
          </a:bodyPr>
          <a:lstStyle/>
          <a:p>
            <a:r>
              <a:rPr lang="de-DE" sz="1800" dirty="0" err="1"/>
              <a:t>Strasse</a:t>
            </a:r>
            <a:r>
              <a:rPr lang="de-DE" sz="1800" dirty="0"/>
              <a:t> Duschanbe </a:t>
            </a:r>
            <a:r>
              <a:rPr lang="mr-IN" sz="1800" dirty="0"/>
              <a:t>–</a:t>
            </a:r>
            <a:r>
              <a:rPr lang="de-DE" sz="1800" dirty="0"/>
              <a:t> </a:t>
            </a:r>
            <a:r>
              <a:rPr lang="de-DE" sz="1800" dirty="0" err="1"/>
              <a:t>Khorugh</a:t>
            </a:r>
            <a:r>
              <a:rPr lang="de-DE" sz="1800" dirty="0"/>
              <a:t> </a:t>
            </a:r>
          </a:p>
        </p:txBody>
      </p:sp>
      <p:pic>
        <p:nvPicPr>
          <p:cNvPr id="10" name="Bild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818343"/>
            <a:ext cx="3600400" cy="2634993"/>
          </a:xfrm>
          <a:prstGeom prst="rect">
            <a:avLst/>
          </a:prstGeom>
        </p:spPr>
      </p:pic>
    </p:spTree>
    <p:extLst>
      <p:ext uri="{BB962C8B-B14F-4D97-AF65-F5344CB8AC3E}">
        <p14:creationId xmlns:p14="http://schemas.microsoft.com/office/powerpoint/2010/main" val="26384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65498"/>
            <a:ext cx="7488832" cy="365447"/>
          </a:xfrm>
        </p:spPr>
        <p:txBody>
          <a:bodyPr/>
          <a:lstStyle/>
          <a:p>
            <a:r>
              <a:rPr lang="de-DE" dirty="0"/>
              <a:t>... jedoch viele, verstreut liegende Siedlungen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14</a:t>
            </a:fld>
            <a:endParaRPr lang="de-DE" dirty="0"/>
          </a:p>
        </p:txBody>
      </p:sp>
      <p:pic>
        <p:nvPicPr>
          <p:cNvPr id="11" name="Grafik 2">
            <a:extLst>
              <a:ext uri="{FF2B5EF4-FFF2-40B4-BE49-F238E27FC236}">
                <a16:creationId xmlns:a16="http://schemas.microsoft.com/office/drawing/2014/main" id="{BB25AE0A-D920-4B0A-A69C-FA52464656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820821"/>
            <a:ext cx="4248472" cy="2832315"/>
          </a:xfrm>
          <a:prstGeom prst="rect">
            <a:avLst/>
          </a:prstGeom>
        </p:spPr>
      </p:pic>
      <p:pic>
        <p:nvPicPr>
          <p:cNvPr id="12" name="Grafik 2">
            <a:extLst>
              <a:ext uri="{FF2B5EF4-FFF2-40B4-BE49-F238E27FC236}">
                <a16:creationId xmlns:a16="http://schemas.microsoft.com/office/drawing/2014/main" id="{C8A6AEAA-5822-44C8-B808-755ACCC5DC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8004" y="3140968"/>
            <a:ext cx="4111216" cy="2740811"/>
          </a:xfrm>
          <a:prstGeom prst="rect">
            <a:avLst/>
          </a:prstGeom>
        </p:spPr>
      </p:pic>
    </p:spTree>
    <p:extLst>
      <p:ext uri="{BB962C8B-B14F-4D97-AF65-F5344CB8AC3E}">
        <p14:creationId xmlns:p14="http://schemas.microsoft.com/office/powerpoint/2010/main" val="256109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in rauer Umgebung ...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15</a:t>
            </a:fld>
            <a:endParaRPr lang="de-DE" dirty="0"/>
          </a:p>
        </p:txBody>
      </p:sp>
      <p:pic>
        <p:nvPicPr>
          <p:cNvPr id="6" name="Grafik 2">
            <a:extLst>
              <a:ext uri="{FF2B5EF4-FFF2-40B4-BE49-F238E27FC236}">
                <a16:creationId xmlns:a16="http://schemas.microsoft.com/office/drawing/2014/main" id="{6836845F-310B-453B-8B51-014372FCE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603" y="1268760"/>
            <a:ext cx="7668853" cy="5112568"/>
          </a:xfrm>
          <a:prstGeom prst="rect">
            <a:avLst/>
          </a:prstGeom>
        </p:spPr>
      </p:pic>
    </p:spTree>
    <p:extLst>
      <p:ext uri="{BB962C8B-B14F-4D97-AF65-F5344CB8AC3E}">
        <p14:creationId xmlns:p14="http://schemas.microsoft.com/office/powerpoint/2010/main" val="302882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die Landschaft vielfältig und grossartig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16</a:t>
            </a:fld>
            <a:endParaRPr lang="de-DE" dirty="0"/>
          </a:p>
        </p:txBody>
      </p:sp>
      <p:pic>
        <p:nvPicPr>
          <p:cNvPr id="5" name="Grafik 2">
            <a:extLst>
              <a:ext uri="{FF2B5EF4-FFF2-40B4-BE49-F238E27FC236}">
                <a16:creationId xmlns:a16="http://schemas.microsoft.com/office/drawing/2014/main" id="{A2BFF768-AEC6-4C9C-B91A-7676C23B68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196752"/>
            <a:ext cx="7777714" cy="5184576"/>
          </a:xfrm>
          <a:prstGeom prst="rect">
            <a:avLst/>
          </a:prstGeom>
        </p:spPr>
      </p:pic>
    </p:spTree>
    <p:extLst>
      <p:ext uri="{BB962C8B-B14F-4D97-AF65-F5344CB8AC3E}">
        <p14:creationId xmlns:p14="http://schemas.microsoft.com/office/powerpoint/2010/main" val="261229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der Schweiz nicht unähnlich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17</a:t>
            </a:fld>
            <a:endParaRPr lang="de-DE" dirty="0"/>
          </a:p>
        </p:txBody>
      </p:sp>
      <p:pic>
        <p:nvPicPr>
          <p:cNvPr id="5" name="Grafik 2">
            <a:extLst>
              <a:ext uri="{FF2B5EF4-FFF2-40B4-BE49-F238E27FC236}">
                <a16:creationId xmlns:a16="http://schemas.microsoft.com/office/drawing/2014/main" id="{AD0D96D6-1B1E-4D53-80F1-299116F47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196752"/>
            <a:ext cx="7891636" cy="5261091"/>
          </a:xfrm>
          <a:prstGeom prst="rect">
            <a:avLst/>
          </a:prstGeom>
        </p:spPr>
      </p:pic>
    </p:spTree>
    <p:extLst>
      <p:ext uri="{BB962C8B-B14F-4D97-AF65-F5344CB8AC3E}">
        <p14:creationId xmlns:p14="http://schemas.microsoft.com/office/powerpoint/2010/main" val="400321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oft aber scheinbar endlos</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18</a:t>
            </a:fld>
            <a:endParaRPr lang="de-DE" dirty="0"/>
          </a:p>
        </p:txBody>
      </p:sp>
      <p:pic>
        <p:nvPicPr>
          <p:cNvPr id="8" name="Grafik 2">
            <a:extLst>
              <a:ext uri="{FF2B5EF4-FFF2-40B4-BE49-F238E27FC236}">
                <a16:creationId xmlns:a16="http://schemas.microsoft.com/office/drawing/2014/main" id="{ADEBF1E3-629D-40B1-B5E4-4AB33D2F7A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268760"/>
            <a:ext cx="4104456" cy="2736304"/>
          </a:xfrm>
          <a:prstGeom prst="rect">
            <a:avLst/>
          </a:prstGeom>
        </p:spPr>
      </p:pic>
      <p:pic>
        <p:nvPicPr>
          <p:cNvPr id="9" name="Grafik 2">
            <a:extLst>
              <a:ext uri="{FF2B5EF4-FFF2-40B4-BE49-F238E27FC236}">
                <a16:creationId xmlns:a16="http://schemas.microsoft.com/office/drawing/2014/main" id="{BEA1B296-BA51-44AF-99BB-9D152E1918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3645024"/>
            <a:ext cx="4219228" cy="2812819"/>
          </a:xfrm>
          <a:prstGeom prst="rect">
            <a:avLst/>
          </a:prstGeom>
        </p:spPr>
      </p:pic>
      <p:pic>
        <p:nvPicPr>
          <p:cNvPr id="2" name="Bild 1" descr="IMG_351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4128" y="4293096"/>
            <a:ext cx="2880320" cy="2160240"/>
          </a:xfrm>
          <a:prstGeom prst="rect">
            <a:avLst/>
          </a:prstGeom>
        </p:spPr>
      </p:pic>
      <p:sp>
        <p:nvSpPr>
          <p:cNvPr id="5" name="Textfeld 4"/>
          <p:cNvSpPr txBox="1"/>
          <p:nvPr/>
        </p:nvSpPr>
        <p:spPr>
          <a:xfrm>
            <a:off x="35496" y="3172906"/>
            <a:ext cx="3600400" cy="400110"/>
          </a:xfrm>
          <a:prstGeom prst="rect">
            <a:avLst/>
          </a:prstGeom>
          <a:noFill/>
        </p:spPr>
        <p:txBody>
          <a:bodyPr wrap="square" rtlCol="0">
            <a:spAutoFit/>
          </a:bodyPr>
          <a:lstStyle/>
          <a:p>
            <a:pPr algn="r"/>
            <a:r>
              <a:rPr lang="de-DE" sz="2000" dirty="0"/>
              <a:t>Grundwasser aus der Pumpe</a:t>
            </a:r>
          </a:p>
        </p:txBody>
      </p:sp>
    </p:spTree>
    <p:extLst>
      <p:ext uri="{BB962C8B-B14F-4D97-AF65-F5344CB8AC3E}">
        <p14:creationId xmlns:p14="http://schemas.microsoft.com/office/powerpoint/2010/main" val="205596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Die Bewohner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19</a:t>
            </a:fld>
            <a:endParaRPr lang="de-DE" dirty="0"/>
          </a:p>
        </p:txBody>
      </p:sp>
      <p:pic>
        <p:nvPicPr>
          <p:cNvPr id="6" name="Grafik 2">
            <a:extLst>
              <a:ext uri="{FF2B5EF4-FFF2-40B4-BE49-F238E27FC236}">
                <a16:creationId xmlns:a16="http://schemas.microsoft.com/office/drawing/2014/main" id="{48AFABB0-C0DB-4057-9509-DEA3BE7F31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808" y="2492896"/>
            <a:ext cx="5875412" cy="3916941"/>
          </a:xfrm>
          <a:prstGeom prst="rect">
            <a:avLst/>
          </a:prstGeom>
        </p:spPr>
      </p:pic>
      <p:sp>
        <p:nvSpPr>
          <p:cNvPr id="7" name="Inhaltsplatzhalter 1"/>
          <p:cNvSpPr>
            <a:spLocks noGrp="1"/>
          </p:cNvSpPr>
          <p:nvPr>
            <p:ph idx="1"/>
          </p:nvPr>
        </p:nvSpPr>
        <p:spPr>
          <a:xfrm>
            <a:off x="251520" y="1226592"/>
            <a:ext cx="8640960" cy="5010720"/>
          </a:xfrm>
        </p:spPr>
        <p:txBody>
          <a:bodyPr/>
          <a:lstStyle/>
          <a:p>
            <a:pPr marL="0" indent="0">
              <a:buNone/>
            </a:pPr>
            <a:r>
              <a:rPr lang="de-DE" dirty="0"/>
              <a:t>Der </a:t>
            </a:r>
            <a:r>
              <a:rPr lang="de-DE" dirty="0" err="1"/>
              <a:t>Taptschan</a:t>
            </a:r>
            <a:r>
              <a:rPr lang="de-DE" dirty="0"/>
              <a:t> </a:t>
            </a:r>
            <a:r>
              <a:rPr lang="mr-IN" dirty="0"/>
              <a:t>–</a:t>
            </a:r>
            <a:r>
              <a:rPr lang="de-DE" dirty="0"/>
              <a:t> die erhöhte Sitz-, Ess- und Schlafstätte im Freien</a:t>
            </a:r>
          </a:p>
        </p:txBody>
      </p:sp>
      <p:pic>
        <p:nvPicPr>
          <p:cNvPr id="8" name="Grafik 1">
            <a:extLst>
              <a:ext uri="{FF2B5EF4-FFF2-40B4-BE49-F238E27FC236}">
                <a16:creationId xmlns:a16="http://schemas.microsoft.com/office/drawing/2014/main" id="{ADB104F4-0DD8-4D03-AA96-64B249F2DC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940835"/>
            <a:ext cx="2880320" cy="1920213"/>
          </a:xfrm>
          <a:prstGeom prst="rect">
            <a:avLst/>
          </a:prstGeom>
        </p:spPr>
      </p:pic>
    </p:spTree>
    <p:extLst>
      <p:ext uri="{BB962C8B-B14F-4D97-AF65-F5344CB8AC3E}">
        <p14:creationId xmlns:p14="http://schemas.microsoft.com/office/powerpoint/2010/main" val="242505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5DBA0DB-5752-4D01-BE0B-2FB40816BCF8}"/>
              </a:ext>
            </a:extLst>
          </p:cNvPr>
          <p:cNvSpPr>
            <a:spLocks noGrp="1"/>
          </p:cNvSpPr>
          <p:nvPr>
            <p:ph idx="1"/>
          </p:nvPr>
        </p:nvSpPr>
        <p:spPr/>
        <p:txBody>
          <a:bodyPr/>
          <a:lstStyle/>
          <a:p>
            <a:pPr>
              <a:spcAft>
                <a:spcPts val="1800"/>
              </a:spcAft>
            </a:pPr>
            <a:r>
              <a:rPr lang="de-CH" b="1" dirty="0"/>
              <a:t>Clean </a:t>
            </a:r>
            <a:r>
              <a:rPr lang="de-CH" b="1" dirty="0" err="1"/>
              <a:t>Water</a:t>
            </a:r>
            <a:r>
              <a:rPr lang="de-CH" b="1" dirty="0"/>
              <a:t> im Rahmen der "</a:t>
            </a:r>
            <a:r>
              <a:rPr lang="de-CH" b="1" dirty="0" err="1"/>
              <a:t>Campaign</a:t>
            </a:r>
            <a:r>
              <a:rPr lang="de-CH" b="1" dirty="0"/>
              <a:t> 100"</a:t>
            </a:r>
          </a:p>
          <a:p>
            <a:pPr>
              <a:spcAft>
                <a:spcPts val="1800"/>
              </a:spcAft>
            </a:pPr>
            <a:r>
              <a:rPr lang="de-CH" b="1" dirty="0"/>
              <a:t>Warum Tadschikistan?</a:t>
            </a:r>
          </a:p>
          <a:p>
            <a:pPr>
              <a:spcAft>
                <a:spcPts val="1800"/>
              </a:spcAft>
            </a:pPr>
            <a:r>
              <a:rPr lang="de-CH" b="1" dirty="0"/>
              <a:t>DEWATS </a:t>
            </a:r>
            <a:r>
              <a:rPr lang="de-CH" b="1" dirty="0" err="1"/>
              <a:t>DE</a:t>
            </a:r>
            <a:r>
              <a:rPr lang="de-CH" dirty="0" err="1"/>
              <a:t>centralised</a:t>
            </a:r>
            <a:r>
              <a:rPr lang="de-CH" dirty="0"/>
              <a:t> </a:t>
            </a:r>
            <a:r>
              <a:rPr lang="de-CH" b="1" dirty="0" err="1"/>
              <a:t>WA</a:t>
            </a:r>
            <a:r>
              <a:rPr lang="de-CH" dirty="0" err="1"/>
              <a:t>ter</a:t>
            </a:r>
            <a:r>
              <a:rPr lang="de-CH" dirty="0"/>
              <a:t> </a:t>
            </a:r>
            <a:r>
              <a:rPr lang="de-CH" b="1" dirty="0"/>
              <a:t>T</a:t>
            </a:r>
            <a:r>
              <a:rPr lang="de-CH" dirty="0"/>
              <a:t>reatment </a:t>
            </a:r>
            <a:r>
              <a:rPr lang="de-CH" b="1" dirty="0"/>
              <a:t>S</a:t>
            </a:r>
            <a:r>
              <a:rPr lang="de-CH" dirty="0"/>
              <a:t>ystem</a:t>
            </a:r>
          </a:p>
          <a:p>
            <a:pPr>
              <a:spcAft>
                <a:spcPts val="1800"/>
              </a:spcAft>
            </a:pPr>
            <a:r>
              <a:rPr lang="de-CH" b="1" dirty="0"/>
              <a:t>Unsere Partner</a:t>
            </a:r>
          </a:p>
          <a:p>
            <a:pPr>
              <a:spcAft>
                <a:spcPts val="1800"/>
              </a:spcAft>
            </a:pPr>
            <a:r>
              <a:rPr lang="de-CH" b="1" dirty="0"/>
              <a:t>Rollout, Übergaben</a:t>
            </a:r>
          </a:p>
          <a:p>
            <a:pPr>
              <a:spcAft>
                <a:spcPts val="1800"/>
              </a:spcAft>
            </a:pPr>
            <a:r>
              <a:rPr lang="de-CH" b="1" dirty="0"/>
              <a:t>Stand der Sammlung – neues Ziel</a:t>
            </a:r>
          </a:p>
          <a:p>
            <a:pPr>
              <a:spcAft>
                <a:spcPts val="1800"/>
              </a:spcAft>
            </a:pPr>
            <a:r>
              <a:rPr lang="de-CH" b="1" dirty="0"/>
              <a:t>Weitere Informationen</a:t>
            </a:r>
          </a:p>
          <a:p>
            <a:pPr marL="0" indent="0">
              <a:spcAft>
                <a:spcPts val="1800"/>
              </a:spcAft>
              <a:buNone/>
            </a:pPr>
            <a:endParaRPr lang="de-CH" b="1" dirty="0"/>
          </a:p>
        </p:txBody>
      </p:sp>
      <p:sp>
        <p:nvSpPr>
          <p:cNvPr id="3" name="Titel 2">
            <a:extLst>
              <a:ext uri="{FF2B5EF4-FFF2-40B4-BE49-F238E27FC236}">
                <a16:creationId xmlns:a16="http://schemas.microsoft.com/office/drawing/2014/main" id="{F45C53A4-A814-46AD-A2B8-2159274AE81A}"/>
              </a:ext>
            </a:extLst>
          </p:cNvPr>
          <p:cNvSpPr>
            <a:spLocks noGrp="1"/>
          </p:cNvSpPr>
          <p:nvPr>
            <p:ph type="title"/>
          </p:nvPr>
        </p:nvSpPr>
        <p:spPr/>
        <p:txBody>
          <a:bodyPr/>
          <a:lstStyle/>
          <a:p>
            <a:endParaRPr lang="de-CH" dirty="0"/>
          </a:p>
        </p:txBody>
      </p:sp>
      <p:sp>
        <p:nvSpPr>
          <p:cNvPr id="4" name="Foliennummernplatzhalter 3">
            <a:extLst>
              <a:ext uri="{FF2B5EF4-FFF2-40B4-BE49-F238E27FC236}">
                <a16:creationId xmlns:a16="http://schemas.microsoft.com/office/drawing/2014/main" id="{42E625D7-0929-4521-9E18-3E9595E20A13}"/>
              </a:ext>
            </a:extLst>
          </p:cNvPr>
          <p:cNvSpPr>
            <a:spLocks noGrp="1"/>
          </p:cNvSpPr>
          <p:nvPr>
            <p:ph type="sldNum" sz="quarter" idx="4"/>
          </p:nvPr>
        </p:nvSpPr>
        <p:spPr/>
        <p:txBody>
          <a:bodyPr/>
          <a:lstStyle/>
          <a:p>
            <a:pPr>
              <a:defRPr/>
            </a:pPr>
            <a:fld id="{B68C82E4-0A5B-AB48-A96E-A262B4503638}" type="slidenum">
              <a:rPr lang="de-DE" smtClean="0"/>
              <a:pPr>
                <a:defRPr/>
              </a:pPr>
              <a:t>2</a:t>
            </a:fld>
            <a:endParaRPr lang="de-DE" dirty="0"/>
          </a:p>
        </p:txBody>
      </p:sp>
    </p:spTree>
    <p:extLst>
      <p:ext uri="{BB962C8B-B14F-4D97-AF65-F5344CB8AC3E}">
        <p14:creationId xmlns:p14="http://schemas.microsoft.com/office/powerpoint/2010/main" val="68816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leben in mehreren Generationen zusammen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20</a:t>
            </a:fld>
            <a:endParaRPr lang="de-DE" dirty="0"/>
          </a:p>
        </p:txBody>
      </p:sp>
      <p:pic>
        <p:nvPicPr>
          <p:cNvPr id="8" name="Grafik 2">
            <a:extLst>
              <a:ext uri="{FF2B5EF4-FFF2-40B4-BE49-F238E27FC236}">
                <a16:creationId xmlns:a16="http://schemas.microsoft.com/office/drawing/2014/main" id="{8CA2D4FB-2B19-4603-88B5-C21CE1B68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412776"/>
            <a:ext cx="4536504" cy="3024336"/>
          </a:xfrm>
          <a:prstGeom prst="rect">
            <a:avLst/>
          </a:prstGeom>
        </p:spPr>
      </p:pic>
      <p:pic>
        <p:nvPicPr>
          <p:cNvPr id="9" name="Grafik 2">
            <a:extLst>
              <a:ext uri="{FF2B5EF4-FFF2-40B4-BE49-F238E27FC236}">
                <a16:creationId xmlns:a16="http://schemas.microsoft.com/office/drawing/2014/main" id="{0CD2442A-499E-4D19-90E8-118BE3E2B6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501008"/>
            <a:ext cx="4464496" cy="2976331"/>
          </a:xfrm>
          <a:prstGeom prst="rect">
            <a:avLst/>
          </a:prstGeom>
        </p:spPr>
      </p:pic>
      <p:sp>
        <p:nvSpPr>
          <p:cNvPr id="10" name="Textfeld 9"/>
          <p:cNvSpPr txBox="1"/>
          <p:nvPr/>
        </p:nvSpPr>
        <p:spPr>
          <a:xfrm>
            <a:off x="5436096" y="3068960"/>
            <a:ext cx="3347864" cy="369332"/>
          </a:xfrm>
          <a:prstGeom prst="rect">
            <a:avLst/>
          </a:prstGeom>
          <a:noFill/>
        </p:spPr>
        <p:txBody>
          <a:bodyPr wrap="square" rtlCol="0">
            <a:spAutoFit/>
          </a:bodyPr>
          <a:lstStyle/>
          <a:p>
            <a:pPr algn="r"/>
            <a:r>
              <a:rPr lang="de-DE" sz="1800" dirty="0"/>
              <a:t>Dorflehrer mit seinen Enkeln</a:t>
            </a:r>
          </a:p>
        </p:txBody>
      </p:sp>
    </p:spTree>
    <p:extLst>
      <p:ext uri="{BB962C8B-B14F-4D97-AF65-F5344CB8AC3E}">
        <p14:creationId xmlns:p14="http://schemas.microsoft.com/office/powerpoint/2010/main" val="252862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251520" y="1196976"/>
            <a:ext cx="8640960" cy="5010720"/>
          </a:xfrm>
        </p:spPr>
        <p:txBody>
          <a:bodyPr/>
          <a:lstStyle/>
          <a:p>
            <a:r>
              <a:rPr lang="de-DE" dirty="0"/>
              <a:t>Das Essen ist vielfältig, Brot fehlt bei keiner Mahlzeit</a:t>
            </a:r>
          </a:p>
          <a:p>
            <a:r>
              <a:rPr lang="de-DE" dirty="0"/>
              <a:t>Gegessen wird auf Teppichen, zum Schlafen werden Matten ausgebreitet</a:t>
            </a:r>
          </a:p>
        </p:txBody>
      </p:sp>
      <p:sp>
        <p:nvSpPr>
          <p:cNvPr id="3" name="Titel 2"/>
          <p:cNvSpPr>
            <a:spLocks noGrp="1"/>
          </p:cNvSpPr>
          <p:nvPr>
            <p:ph type="title"/>
          </p:nvPr>
        </p:nvSpPr>
        <p:spPr/>
        <p:txBody>
          <a:bodyPr/>
          <a:lstStyle/>
          <a:p>
            <a:r>
              <a:rPr lang="de-DE" dirty="0"/>
              <a:t>Sie leben mehrheitlich in einem Raum</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21</a:t>
            </a:fld>
            <a:endParaRPr lang="de-DE" dirty="0"/>
          </a:p>
        </p:txBody>
      </p:sp>
      <p:pic>
        <p:nvPicPr>
          <p:cNvPr id="5" name="Grafik 2">
            <a:extLst>
              <a:ext uri="{FF2B5EF4-FFF2-40B4-BE49-F238E27FC236}">
                <a16:creationId xmlns:a16="http://schemas.microsoft.com/office/drawing/2014/main" id="{1B04CBAA-400C-4ACA-9EF0-7C59B9B6AC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7008" y="2276872"/>
            <a:ext cx="6199448" cy="4132965"/>
          </a:xfrm>
          <a:prstGeom prst="rect">
            <a:avLst/>
          </a:prstGeom>
        </p:spPr>
      </p:pic>
    </p:spTree>
    <p:extLst>
      <p:ext uri="{BB962C8B-B14F-4D97-AF65-F5344CB8AC3E}">
        <p14:creationId xmlns:p14="http://schemas.microsoft.com/office/powerpoint/2010/main" val="796873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Export von Aluminium und Elektrizität (</a:t>
            </a:r>
            <a:r>
              <a:rPr lang="de-DE" dirty="0" err="1"/>
              <a:t>Nurek</a:t>
            </a:r>
            <a:r>
              <a:rPr lang="de-DE" dirty="0"/>
              <a:t>-Staudamm)</a:t>
            </a:r>
          </a:p>
          <a:p>
            <a:r>
              <a:rPr lang="de-DE" dirty="0"/>
              <a:t>Rücküberweisungen der in Russland lebenden knapp 1 Million zählenden Auslandstadschiken machen knapp 50 % der Wirtschaftsleistung aus</a:t>
            </a:r>
          </a:p>
          <a:p>
            <a:r>
              <a:rPr lang="de-DE" dirty="0"/>
              <a:t>Vom Bergbau, der Metallverarbeitung und der Landwirtschaft</a:t>
            </a:r>
          </a:p>
          <a:p>
            <a:r>
              <a:rPr lang="de-DE" dirty="0"/>
              <a:t>Landwirtschaft bleibt ein wichtiger Wirtschaftszweig (Selbstversorger), trägt jedoch wenig zum BIP bei</a:t>
            </a:r>
          </a:p>
        </p:txBody>
      </p:sp>
      <p:sp>
        <p:nvSpPr>
          <p:cNvPr id="3" name="Titel 2"/>
          <p:cNvSpPr>
            <a:spLocks noGrp="1"/>
          </p:cNvSpPr>
          <p:nvPr>
            <p:ph type="title"/>
          </p:nvPr>
        </p:nvSpPr>
        <p:spPr/>
        <p:txBody>
          <a:bodyPr/>
          <a:lstStyle/>
          <a:p>
            <a:r>
              <a:rPr lang="de-DE" dirty="0"/>
              <a:t>Wovon lebt Tadschikistan?</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22</a:t>
            </a:fld>
            <a:endParaRPr lang="de-DE" dirty="0"/>
          </a:p>
        </p:txBody>
      </p:sp>
    </p:spTree>
    <p:extLst>
      <p:ext uri="{BB962C8B-B14F-4D97-AF65-F5344CB8AC3E}">
        <p14:creationId xmlns:p14="http://schemas.microsoft.com/office/powerpoint/2010/main" val="290506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Wirtschaftsleistung: Tadschikistan ist </a:t>
            </a:r>
            <a:r>
              <a:rPr lang="de-DE" b="1" dirty="0"/>
              <a:t>eines der ärmsten Länder der Welt</a:t>
            </a:r>
          </a:p>
          <a:p>
            <a:r>
              <a:rPr lang="de-DE" dirty="0"/>
              <a:t>Demokratische Präsidialrepublik (auf dem Papier), repressiv, mit korrupter Verwaltung: Wenige haben Macht und Geld</a:t>
            </a:r>
          </a:p>
          <a:p>
            <a:r>
              <a:rPr lang="de-DE" dirty="0" err="1"/>
              <a:t>Ausserhalb</a:t>
            </a:r>
            <a:r>
              <a:rPr lang="de-DE" dirty="0"/>
              <a:t> von Duschanbe ist die Wasser- und Stromversorgung nicht sichergestellt </a:t>
            </a:r>
            <a:r>
              <a:rPr lang="mr-IN" dirty="0"/>
              <a:t>–</a:t>
            </a:r>
            <a:r>
              <a:rPr lang="de-DE" dirty="0"/>
              <a:t> Abwässer versickern</a:t>
            </a:r>
          </a:p>
          <a:p>
            <a:r>
              <a:rPr lang="de-DE" dirty="0"/>
              <a:t>Zweithöchste Rate an Durchfallerkrankungen, neunthöchste durchfallbedingte Todesrate weltweit</a:t>
            </a:r>
          </a:p>
          <a:p>
            <a:r>
              <a:rPr lang="de-DE" dirty="0"/>
              <a:t>Rückständige Gesundheitsversorgung</a:t>
            </a:r>
          </a:p>
          <a:p>
            <a:pPr marL="0" indent="0">
              <a:buNone/>
            </a:pPr>
            <a:endParaRPr lang="de-DE" dirty="0"/>
          </a:p>
        </p:txBody>
      </p:sp>
      <p:sp>
        <p:nvSpPr>
          <p:cNvPr id="3" name="Titel 2"/>
          <p:cNvSpPr>
            <a:spLocks noGrp="1"/>
          </p:cNvSpPr>
          <p:nvPr>
            <p:ph type="title"/>
          </p:nvPr>
        </p:nvSpPr>
        <p:spPr>
          <a:xfrm>
            <a:off x="251520" y="565498"/>
            <a:ext cx="7344816" cy="365447"/>
          </a:xfrm>
        </p:spPr>
        <p:txBody>
          <a:bodyPr/>
          <a:lstStyle/>
          <a:p>
            <a:r>
              <a:rPr lang="de-DE" dirty="0"/>
              <a:t>Was fehlt Tadschikistan, woran krankt das Land?</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23</a:t>
            </a:fld>
            <a:endParaRPr lang="de-DE" dirty="0"/>
          </a:p>
        </p:txBody>
      </p:sp>
    </p:spTree>
    <p:extLst>
      <p:ext uri="{BB962C8B-B14F-4D97-AF65-F5344CB8AC3E}">
        <p14:creationId xmlns:p14="http://schemas.microsoft.com/office/powerpoint/2010/main" val="67856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6700" indent="-266700"/>
            <a:r>
              <a:rPr lang="de-DE" dirty="0"/>
              <a:t>Seine liebenswürdigen, gastfreundlichen Menschen</a:t>
            </a:r>
          </a:p>
          <a:p>
            <a:pPr marL="534988" lvl="3" indent="-268288">
              <a:buFont typeface="Arial"/>
              <a:buChar char="•"/>
            </a:pPr>
            <a:r>
              <a:rPr lang="de-DE" dirty="0"/>
              <a:t>In vielen Dörfern leben sie einfach, ohne Elektrizität und ohne </a:t>
            </a:r>
            <a:r>
              <a:rPr lang="de-DE" dirty="0" err="1"/>
              <a:t>fliessendes</a:t>
            </a:r>
            <a:r>
              <a:rPr lang="de-DE" dirty="0"/>
              <a:t> Wasser (und wenn, dann mit nur einem „</a:t>
            </a:r>
            <a:r>
              <a:rPr lang="de-DE" dirty="0" err="1"/>
              <a:t>Brünneli</a:t>
            </a:r>
            <a:r>
              <a:rPr lang="de-DE" dirty="0"/>
              <a:t>“)</a:t>
            </a:r>
          </a:p>
          <a:p>
            <a:pPr marL="534988" lvl="3" indent="-268288">
              <a:buFont typeface="Arial"/>
              <a:buChar char="•"/>
            </a:pPr>
            <a:r>
              <a:rPr lang="de-DE" dirty="0"/>
              <a:t>Autos und einfache Maschinen (so sie solche haben) reparieren sie mit einfachsten Mitteln</a:t>
            </a:r>
          </a:p>
          <a:p>
            <a:pPr marL="266700" indent="-266700"/>
            <a:r>
              <a:rPr lang="de-DE" dirty="0"/>
              <a:t>Seine </a:t>
            </a:r>
            <a:r>
              <a:rPr lang="de-DE" dirty="0" err="1"/>
              <a:t>grossartige</a:t>
            </a:r>
            <a:r>
              <a:rPr lang="de-DE" dirty="0"/>
              <a:t>, weitgehend unberührte Natur</a:t>
            </a:r>
          </a:p>
          <a:p>
            <a:pPr marL="266700" indent="-266700"/>
            <a:r>
              <a:rPr lang="de-DE" dirty="0"/>
              <a:t>Die sprachlich, kulturell und ethnisch enge Verwandtschaft  mit den Persern </a:t>
            </a:r>
            <a:r>
              <a:rPr lang="mr-IN" dirty="0"/>
              <a:t>–</a:t>
            </a:r>
            <a:r>
              <a:rPr lang="de-DE" dirty="0"/>
              <a:t> Landessprache ist Farsi</a:t>
            </a:r>
          </a:p>
          <a:p>
            <a:endParaRPr lang="de-DE" dirty="0"/>
          </a:p>
        </p:txBody>
      </p:sp>
      <p:sp>
        <p:nvSpPr>
          <p:cNvPr id="3" name="Titel 2"/>
          <p:cNvSpPr>
            <a:spLocks noGrp="1"/>
          </p:cNvSpPr>
          <p:nvPr>
            <p:ph type="title"/>
          </p:nvPr>
        </p:nvSpPr>
        <p:spPr/>
        <p:txBody>
          <a:bodyPr/>
          <a:lstStyle/>
          <a:p>
            <a:r>
              <a:rPr lang="de-DE" dirty="0"/>
              <a:t>Was macht dieses Land aus</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24</a:t>
            </a:fld>
            <a:endParaRPr lang="de-DE" dirty="0"/>
          </a:p>
        </p:txBody>
      </p:sp>
    </p:spTree>
    <p:extLst>
      <p:ext uri="{BB962C8B-B14F-4D97-AF65-F5344CB8AC3E}">
        <p14:creationId xmlns:p14="http://schemas.microsoft.com/office/powerpoint/2010/main" val="333405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WHO, UNICEF, DEZA, SECO, HELVETAS, GIS und weitere fördern seit Jahren Projekte in Tadschikistan, u.a. zur Versorgung der Bevölkerung mit sauberem Trinkwasser</a:t>
            </a:r>
          </a:p>
          <a:p>
            <a:r>
              <a:rPr lang="de-DE" dirty="0"/>
              <a:t>Schweizer Hausärzte und Chirurgen </a:t>
            </a:r>
            <a:r>
              <a:rPr lang="de-DE" dirty="0" err="1"/>
              <a:t>unterstützen</a:t>
            </a:r>
            <a:r>
              <a:rPr lang="de-DE" dirty="0"/>
              <a:t> lokales medizinisches Personal und bilden es aus</a:t>
            </a:r>
          </a:p>
          <a:p>
            <a:r>
              <a:rPr lang="de-DE" dirty="0"/>
              <a:t>Und wir </a:t>
            </a:r>
            <a:r>
              <a:rPr lang="de-DE" b="1" dirty="0"/>
              <a:t>LIONS</a:t>
            </a:r>
            <a:r>
              <a:rPr lang="de-DE" dirty="0"/>
              <a:t> helfen, </a:t>
            </a:r>
            <a:r>
              <a:rPr lang="de-CH" dirty="0"/>
              <a:t>mit</a:t>
            </a:r>
            <a:r>
              <a:rPr lang="de-DE" dirty="0"/>
              <a:t> </a:t>
            </a:r>
            <a:r>
              <a:rPr lang="de-DE" b="1" dirty="0"/>
              <a:t>CLEAN WATER</a:t>
            </a:r>
          </a:p>
          <a:p>
            <a:endParaRPr lang="de-DE" dirty="0"/>
          </a:p>
        </p:txBody>
      </p:sp>
      <p:sp>
        <p:nvSpPr>
          <p:cNvPr id="3" name="Titel 2"/>
          <p:cNvSpPr>
            <a:spLocks noGrp="1"/>
          </p:cNvSpPr>
          <p:nvPr>
            <p:ph type="title"/>
          </p:nvPr>
        </p:nvSpPr>
        <p:spPr/>
        <p:txBody>
          <a:bodyPr/>
          <a:lstStyle/>
          <a:p>
            <a:r>
              <a:rPr lang="de-DE" dirty="0"/>
              <a:t>Wer hilft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25</a:t>
            </a:fld>
            <a:endParaRPr lang="de-DE" dirty="0"/>
          </a:p>
        </p:txBody>
      </p:sp>
      <p:pic>
        <p:nvPicPr>
          <p:cNvPr id="6" name="Inhaltsplatzhalt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3717032"/>
            <a:ext cx="3752800" cy="2176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nhaltsplatzhalter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1394" y="3717032"/>
            <a:ext cx="3725323"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653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250825" y="1299170"/>
            <a:ext cx="8642350" cy="5010150"/>
          </a:xfrm>
          <a:extLst>
            <a:ext uri="{FAA26D3D-D897-4be2-8F04-BA451C77F1D7}">
              <ma14:placeholderFlag xmlns="" xmlns:ma14="http://schemas.microsoft.com/office/mac/drawingml/2011/main" val="1"/>
            </a:ext>
          </a:extLst>
        </p:spPr>
        <p:txBody>
          <a:bodyPr/>
          <a:lstStyle/>
          <a:p>
            <a:pPr marL="0" indent="0">
              <a:buNone/>
              <a:tabLst>
                <a:tab pos="5029200" algn="l"/>
              </a:tabLst>
              <a:defRPr/>
            </a:pPr>
            <a:endParaRPr lang="de-CH" sz="2400" dirty="0">
              <a:latin typeface="Arial" charset="0"/>
              <a:ea typeface="MS PGothic" charset="0"/>
            </a:endParaRPr>
          </a:p>
          <a:p>
            <a:pPr marL="0" indent="0">
              <a:buNone/>
              <a:tabLst>
                <a:tab pos="5029200" algn="l"/>
              </a:tabLst>
              <a:defRPr/>
            </a:pPr>
            <a:endParaRPr lang="de-CH" dirty="0">
              <a:latin typeface="Arial" charset="0"/>
              <a:ea typeface="MS PGothic" charset="0"/>
            </a:endParaRPr>
          </a:p>
        </p:txBody>
      </p:sp>
      <p:sp>
        <p:nvSpPr>
          <p:cNvPr id="2" name="Titel 1"/>
          <p:cNvSpPr>
            <a:spLocks noGrp="1"/>
          </p:cNvSpPr>
          <p:nvPr>
            <p:ph type="title"/>
          </p:nvPr>
        </p:nvSpPr>
        <p:spPr/>
        <p:txBody>
          <a:bodyPr/>
          <a:lstStyle/>
          <a:p>
            <a:r>
              <a:rPr lang="de-DE" dirty="0"/>
              <a:t>Abwasserreinigungsanlage DEWATS</a:t>
            </a:r>
          </a:p>
        </p:txBody>
      </p:sp>
      <p:sp>
        <p:nvSpPr>
          <p:cNvPr id="3" name="Foliennummernplatzhalter 2"/>
          <p:cNvSpPr>
            <a:spLocks noGrp="1"/>
          </p:cNvSpPr>
          <p:nvPr>
            <p:ph type="sldNum" sz="quarter" idx="4"/>
          </p:nvPr>
        </p:nvSpPr>
        <p:spPr/>
        <p:txBody>
          <a:bodyPr/>
          <a:lstStyle/>
          <a:p>
            <a:pPr>
              <a:defRPr/>
            </a:pPr>
            <a:fld id="{B68C82E4-0A5B-AB48-A96E-A262B4503638}" type="slidenum">
              <a:rPr lang="de-DE" smtClean="0"/>
              <a:pPr>
                <a:defRPr/>
              </a:pPr>
              <a:t>26</a:t>
            </a:fld>
            <a:endParaRPr lang="de-DE" dirty="0"/>
          </a:p>
        </p:txBody>
      </p:sp>
      <p:pic>
        <p:nvPicPr>
          <p:cNvPr id="4" name="Bild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740" y="1153588"/>
            <a:ext cx="6854556" cy="5155732"/>
          </a:xfrm>
          <a:prstGeom prst="rect">
            <a:avLst/>
          </a:prstGeom>
        </p:spPr>
      </p:pic>
      <p:pic>
        <p:nvPicPr>
          <p:cNvPr id="5" name="Bild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4288" y="1124744"/>
            <a:ext cx="1405136" cy="1846493"/>
          </a:xfrm>
          <a:prstGeom prst="rect">
            <a:avLst/>
          </a:prstGeom>
        </p:spPr>
      </p:pic>
      <p:cxnSp>
        <p:nvCxnSpPr>
          <p:cNvPr id="12" name="Gerade Verbindung mit Pfeil 11"/>
          <p:cNvCxnSpPr/>
          <p:nvPr/>
        </p:nvCxnSpPr>
        <p:spPr>
          <a:xfrm flipV="1">
            <a:off x="5076056" y="1988840"/>
            <a:ext cx="1800200" cy="504056"/>
          </a:xfrm>
          <a:prstGeom prst="straightConnector1">
            <a:avLst/>
          </a:prstGeom>
          <a:ln w="50800" cap="flat">
            <a:tailEnd type="triangle"/>
          </a:ln>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p:nvPr/>
        </p:nvCxnSpPr>
        <p:spPr>
          <a:xfrm>
            <a:off x="5148064" y="3140968"/>
            <a:ext cx="216024" cy="0"/>
          </a:xfrm>
          <a:prstGeom prst="straightConnector1">
            <a:avLst/>
          </a:prstGeom>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9" name="Grafik 3">
            <a:extLst>
              <a:ext uri="{FF2B5EF4-FFF2-40B4-BE49-F238E27FC236}">
                <a16:creationId xmlns:a16="http://schemas.microsoft.com/office/drawing/2014/main" id="{8CF6E924-74FE-6540-9FC9-2A3BF4537C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0232" y="3356992"/>
            <a:ext cx="1951203" cy="2937765"/>
          </a:xfrm>
          <a:prstGeom prst="rect">
            <a:avLst/>
          </a:prstGeom>
        </p:spPr>
      </p:pic>
    </p:spTree>
    <p:extLst>
      <p:ext uri="{BB962C8B-B14F-4D97-AF65-F5344CB8AC3E}">
        <p14:creationId xmlns:p14="http://schemas.microsoft.com/office/powerpoint/2010/main" val="110230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250825" y="1299170"/>
            <a:ext cx="8642350" cy="5010150"/>
          </a:xfrm>
          <a:extLst>
            <a:ext uri="{FAA26D3D-D897-4be2-8F04-BA451C77F1D7}">
              <ma14:placeholderFlag xmlns="" xmlns:ma14="http://schemas.microsoft.com/office/mac/drawingml/2011/main" val="1"/>
            </a:ext>
          </a:extLst>
        </p:spPr>
        <p:txBody>
          <a:bodyPr/>
          <a:lstStyle/>
          <a:p>
            <a:pPr marL="0" indent="0">
              <a:buNone/>
              <a:tabLst>
                <a:tab pos="5029200" algn="l"/>
              </a:tabLst>
              <a:defRPr/>
            </a:pPr>
            <a:endParaRPr lang="de-CH" sz="2400" dirty="0">
              <a:latin typeface="Arial" charset="0"/>
              <a:ea typeface="MS PGothic" charset="0"/>
            </a:endParaRPr>
          </a:p>
          <a:p>
            <a:pPr marL="0" indent="0">
              <a:buNone/>
              <a:tabLst>
                <a:tab pos="5029200" algn="l"/>
              </a:tabLst>
              <a:defRPr/>
            </a:pPr>
            <a:endParaRPr lang="de-CH" dirty="0">
              <a:latin typeface="Arial" charset="0"/>
              <a:ea typeface="MS PGothic" charset="0"/>
            </a:endParaRPr>
          </a:p>
        </p:txBody>
      </p:sp>
      <p:sp>
        <p:nvSpPr>
          <p:cNvPr id="2" name="Titel 1"/>
          <p:cNvSpPr>
            <a:spLocks noGrp="1"/>
          </p:cNvSpPr>
          <p:nvPr>
            <p:ph type="title"/>
          </p:nvPr>
        </p:nvSpPr>
        <p:spPr/>
        <p:txBody>
          <a:bodyPr/>
          <a:lstStyle/>
          <a:p>
            <a:r>
              <a:rPr lang="de-DE" dirty="0"/>
              <a:t>Abwasserreinigungsanlage</a:t>
            </a:r>
          </a:p>
        </p:txBody>
      </p:sp>
      <p:sp>
        <p:nvSpPr>
          <p:cNvPr id="3" name="Foliennummernplatzhalter 2"/>
          <p:cNvSpPr>
            <a:spLocks noGrp="1"/>
          </p:cNvSpPr>
          <p:nvPr>
            <p:ph type="sldNum" sz="quarter" idx="4"/>
          </p:nvPr>
        </p:nvSpPr>
        <p:spPr/>
        <p:txBody>
          <a:bodyPr/>
          <a:lstStyle/>
          <a:p>
            <a:pPr>
              <a:defRPr/>
            </a:pPr>
            <a:fld id="{B68C82E4-0A5B-AB48-A96E-A262B4503638}" type="slidenum">
              <a:rPr lang="de-DE" smtClean="0"/>
              <a:pPr>
                <a:defRPr/>
              </a:pPr>
              <a:t>27</a:t>
            </a:fld>
            <a:endParaRPr lang="de-DE" dirty="0"/>
          </a:p>
        </p:txBody>
      </p:sp>
      <p:pic>
        <p:nvPicPr>
          <p:cNvPr id="5" name="Bild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024" y="1556792"/>
            <a:ext cx="8604448" cy="3259398"/>
          </a:xfrm>
          <a:prstGeom prst="rect">
            <a:avLst/>
          </a:prstGeom>
        </p:spPr>
      </p:pic>
      <p:sp>
        <p:nvSpPr>
          <p:cNvPr id="6" name="Rechteck 5"/>
          <p:cNvSpPr/>
          <p:nvPr/>
        </p:nvSpPr>
        <p:spPr>
          <a:xfrm>
            <a:off x="251520" y="4941168"/>
            <a:ext cx="8496944" cy="1215717"/>
          </a:xfrm>
          <a:prstGeom prst="rect">
            <a:avLst/>
          </a:prstGeom>
        </p:spPr>
        <p:txBody>
          <a:bodyPr wrap="square">
            <a:spAutoFit/>
          </a:bodyPr>
          <a:lstStyle/>
          <a:p>
            <a:r>
              <a:rPr lang="de-DE" sz="1900" b="1" dirty="0"/>
              <a:t>Nachbehandlung</a:t>
            </a:r>
            <a:r>
              <a:rPr lang="de-DE" sz="1900" dirty="0"/>
              <a:t>: In einem Becken mit Wasserpflanzen und Fischen wird aus dem Abwasser </a:t>
            </a:r>
            <a:r>
              <a:rPr lang="de-DE" sz="1900" dirty="0" err="1"/>
              <a:t>schliesslich</a:t>
            </a:r>
            <a:r>
              <a:rPr lang="de-DE" sz="1900" dirty="0"/>
              <a:t> wieder sauberes Wasser.</a:t>
            </a:r>
          </a:p>
          <a:p>
            <a:br>
              <a:rPr lang="de-DE" sz="1900" dirty="0"/>
            </a:br>
            <a:r>
              <a:rPr lang="de-DE" sz="1600" dirty="0"/>
              <a:t>Im Bild eine kleine Anlage für 12 Nutzer</a:t>
            </a:r>
          </a:p>
        </p:txBody>
      </p:sp>
    </p:spTree>
    <p:extLst>
      <p:ext uri="{BB962C8B-B14F-4D97-AF65-F5344CB8AC3E}">
        <p14:creationId xmlns:p14="http://schemas.microsoft.com/office/powerpoint/2010/main" val="2460065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783269-5EAC-49BB-AF7F-9CACB8689173}"/>
              </a:ext>
            </a:extLst>
          </p:cNvPr>
          <p:cNvSpPr>
            <a:spLocks noGrp="1"/>
          </p:cNvSpPr>
          <p:nvPr>
            <p:ph idx="1"/>
          </p:nvPr>
        </p:nvSpPr>
        <p:spPr/>
        <p:txBody>
          <a:bodyPr/>
          <a:lstStyle/>
          <a:p>
            <a:pPr marL="0" indent="0">
              <a:spcBef>
                <a:spcPts val="1680"/>
              </a:spcBef>
              <a:buNone/>
            </a:pPr>
            <a:r>
              <a:rPr lang="de-CH" b="1" dirty="0"/>
              <a:t>1. BORDA</a:t>
            </a:r>
            <a:endParaRPr lang="de-CH" dirty="0"/>
          </a:p>
          <a:p>
            <a:r>
              <a:rPr lang="de-CH" dirty="0"/>
              <a:t>BORDA ist eine in Bremen ansässige und weltweit tätige NGO.</a:t>
            </a:r>
          </a:p>
          <a:p>
            <a:r>
              <a:rPr lang="de-CH" dirty="0"/>
              <a:t>Hat das Prinzip der DEWATS entwickelt</a:t>
            </a:r>
          </a:p>
          <a:p>
            <a:r>
              <a:rPr lang="de-CH" dirty="0"/>
              <a:t>Engagiert sich für die Verwirklichung des UN-Nachhaltigkeitsziels 6: sauberes Wasser und sichere Sanitärversorgung für alle</a:t>
            </a:r>
          </a:p>
          <a:p>
            <a:r>
              <a:rPr lang="de-CH" dirty="0"/>
              <a:t>Arbeitet mit folgenden Institutionen zusammen:</a:t>
            </a:r>
            <a:br>
              <a:rPr lang="de-CH" dirty="0"/>
            </a:br>
            <a:r>
              <a:rPr lang="de-CH" dirty="0"/>
              <a:t>- Bill &amp; Melinda Gates </a:t>
            </a:r>
            <a:r>
              <a:rPr lang="de-CH" dirty="0" err="1"/>
              <a:t>Foundation</a:t>
            </a:r>
            <a:br>
              <a:rPr lang="de-CH" dirty="0"/>
            </a:br>
            <a:r>
              <a:rPr lang="de-CH" dirty="0"/>
              <a:t>- IWA International </a:t>
            </a:r>
            <a:r>
              <a:rPr lang="de-CH" dirty="0" err="1"/>
              <a:t>Water</a:t>
            </a:r>
            <a:r>
              <a:rPr lang="de-CH" dirty="0"/>
              <a:t> </a:t>
            </a:r>
            <a:r>
              <a:rPr lang="de-CH" dirty="0" err="1"/>
              <a:t>Association</a:t>
            </a:r>
            <a:br>
              <a:rPr lang="de-CH" dirty="0"/>
            </a:br>
            <a:r>
              <a:rPr lang="de-CH" dirty="0"/>
              <a:t>- </a:t>
            </a:r>
            <a:r>
              <a:rPr lang="de-CH" dirty="0" err="1"/>
              <a:t>Sustainable</a:t>
            </a:r>
            <a:r>
              <a:rPr lang="de-CH" dirty="0"/>
              <a:t> </a:t>
            </a:r>
            <a:r>
              <a:rPr lang="de-CH" dirty="0" err="1"/>
              <a:t>Sanitation</a:t>
            </a:r>
            <a:r>
              <a:rPr lang="de-CH" dirty="0"/>
              <a:t> Alliance</a:t>
            </a:r>
            <a:br>
              <a:rPr lang="de-CH" dirty="0"/>
            </a:br>
            <a:r>
              <a:rPr lang="de-CH" dirty="0"/>
              <a:t>- UN Habitat (</a:t>
            </a:r>
            <a:r>
              <a:rPr lang="de-CH" dirty="0" err="1"/>
              <a:t>for</a:t>
            </a:r>
            <a:r>
              <a:rPr lang="de-CH" dirty="0"/>
              <a:t> a </a:t>
            </a:r>
            <a:r>
              <a:rPr lang="de-CH" dirty="0" err="1"/>
              <a:t>better</a:t>
            </a:r>
            <a:r>
              <a:rPr lang="de-CH" dirty="0"/>
              <a:t> urban </a:t>
            </a:r>
            <a:r>
              <a:rPr lang="de-CH" dirty="0" err="1"/>
              <a:t>future</a:t>
            </a:r>
            <a:r>
              <a:rPr lang="de-CH" dirty="0"/>
              <a:t>)</a:t>
            </a:r>
          </a:p>
          <a:p>
            <a:r>
              <a:rPr lang="de-CH" dirty="0"/>
              <a:t>Wird durch das Bundesministerium für wirtschaftliche Zusammenarbeit und Entwicklung unterstützt</a:t>
            </a:r>
          </a:p>
        </p:txBody>
      </p:sp>
      <p:sp>
        <p:nvSpPr>
          <p:cNvPr id="3" name="Titel 2">
            <a:extLst>
              <a:ext uri="{FF2B5EF4-FFF2-40B4-BE49-F238E27FC236}">
                <a16:creationId xmlns:a16="http://schemas.microsoft.com/office/drawing/2014/main" id="{E70C1D99-F44F-4F73-9203-EB4337677307}"/>
              </a:ext>
            </a:extLst>
          </p:cNvPr>
          <p:cNvSpPr>
            <a:spLocks noGrp="1"/>
          </p:cNvSpPr>
          <p:nvPr>
            <p:ph type="title"/>
          </p:nvPr>
        </p:nvSpPr>
        <p:spPr/>
        <p:txBody>
          <a:bodyPr/>
          <a:lstStyle/>
          <a:p>
            <a:pPr marL="0" indent="0">
              <a:buNone/>
            </a:pPr>
            <a:r>
              <a:rPr lang="de-CH" dirty="0"/>
              <a:t>Unsere Partner in Tadschikistan</a:t>
            </a:r>
          </a:p>
        </p:txBody>
      </p:sp>
      <p:sp>
        <p:nvSpPr>
          <p:cNvPr id="4" name="Foliennummernplatzhalter 3">
            <a:extLst>
              <a:ext uri="{FF2B5EF4-FFF2-40B4-BE49-F238E27FC236}">
                <a16:creationId xmlns:a16="http://schemas.microsoft.com/office/drawing/2014/main" id="{55B375C7-DBBB-4B6E-840F-8BC86421C2EA}"/>
              </a:ext>
            </a:extLst>
          </p:cNvPr>
          <p:cNvSpPr>
            <a:spLocks noGrp="1"/>
          </p:cNvSpPr>
          <p:nvPr>
            <p:ph type="sldNum" sz="quarter" idx="4"/>
          </p:nvPr>
        </p:nvSpPr>
        <p:spPr/>
        <p:txBody>
          <a:bodyPr/>
          <a:lstStyle/>
          <a:p>
            <a:pPr>
              <a:defRPr/>
            </a:pPr>
            <a:fld id="{B68C82E4-0A5B-AB48-A96E-A262B4503638}" type="slidenum">
              <a:rPr lang="de-DE" smtClean="0"/>
              <a:pPr>
                <a:defRPr/>
              </a:pPr>
              <a:t>28</a:t>
            </a:fld>
            <a:endParaRPr lang="de-DE" dirty="0"/>
          </a:p>
        </p:txBody>
      </p:sp>
    </p:spTree>
    <p:extLst>
      <p:ext uri="{BB962C8B-B14F-4D97-AF65-F5344CB8AC3E}">
        <p14:creationId xmlns:p14="http://schemas.microsoft.com/office/powerpoint/2010/main" val="20389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32B7AE-4054-4BDF-853E-CCB076063BE1}"/>
              </a:ext>
            </a:extLst>
          </p:cNvPr>
          <p:cNvSpPr>
            <a:spLocks noGrp="1"/>
          </p:cNvSpPr>
          <p:nvPr>
            <p:ph idx="1"/>
          </p:nvPr>
        </p:nvSpPr>
        <p:spPr/>
        <p:txBody>
          <a:bodyPr/>
          <a:lstStyle/>
          <a:p>
            <a:pPr marL="0" indent="0">
              <a:spcBef>
                <a:spcPts val="1680"/>
              </a:spcBef>
              <a:buNone/>
            </a:pPr>
            <a:r>
              <a:rPr lang="de-CH" b="1" dirty="0"/>
              <a:t>2. </a:t>
            </a:r>
            <a:r>
              <a:rPr lang="de-CH" b="1" dirty="0" err="1"/>
              <a:t>Equidev</a:t>
            </a:r>
            <a:endParaRPr lang="de-CH" dirty="0"/>
          </a:p>
          <a:p>
            <a:r>
              <a:rPr lang="de-CH" dirty="0" err="1"/>
              <a:t>Equidev</a:t>
            </a:r>
            <a:r>
              <a:rPr lang="de-CH" dirty="0"/>
              <a:t> ist eine relativ junge, internationale Organisation mit Sitz in Duschanbe, Tadschikistan, hervorgegangen aus Oxfam Tadschikistan.</a:t>
            </a:r>
          </a:p>
          <a:p>
            <a:r>
              <a:rPr lang="de-CH" dirty="0"/>
              <a:t>Ist "</a:t>
            </a:r>
            <a:r>
              <a:rPr lang="de-CH" dirty="0" err="1"/>
              <a:t>Unterakkordant</a:t>
            </a:r>
            <a:r>
              <a:rPr lang="de-CH" dirty="0"/>
              <a:t>" von BORDA und vor Ort Verbindungsglied zu BORDA</a:t>
            </a:r>
          </a:p>
          <a:p>
            <a:r>
              <a:rPr lang="de-CH" dirty="0"/>
              <a:t>Kümmert sich um die Projektauswahl, Bewilligungsverfahren, Detailprojektierung, Kostenschätzung und Bauleitung.</a:t>
            </a:r>
          </a:p>
          <a:p>
            <a:r>
              <a:rPr lang="de-CH" dirty="0"/>
              <a:t>Hat keinen direkten Vertrag mit Lions MD 102</a:t>
            </a:r>
          </a:p>
        </p:txBody>
      </p:sp>
      <p:sp>
        <p:nvSpPr>
          <p:cNvPr id="3" name="Titel 2">
            <a:extLst>
              <a:ext uri="{FF2B5EF4-FFF2-40B4-BE49-F238E27FC236}">
                <a16:creationId xmlns:a16="http://schemas.microsoft.com/office/drawing/2014/main" id="{C0C49DDE-DF1B-4E4E-A489-D3DCDE7B5787}"/>
              </a:ext>
            </a:extLst>
          </p:cNvPr>
          <p:cNvSpPr>
            <a:spLocks noGrp="1"/>
          </p:cNvSpPr>
          <p:nvPr>
            <p:ph type="title"/>
          </p:nvPr>
        </p:nvSpPr>
        <p:spPr/>
        <p:txBody>
          <a:bodyPr/>
          <a:lstStyle/>
          <a:p>
            <a:pPr marL="0" indent="0">
              <a:buNone/>
            </a:pPr>
            <a:r>
              <a:rPr lang="de-CH" dirty="0"/>
              <a:t>Unsere Partner in Tadschikistan</a:t>
            </a:r>
          </a:p>
        </p:txBody>
      </p:sp>
      <p:sp>
        <p:nvSpPr>
          <p:cNvPr id="4" name="Foliennummernplatzhalter 3">
            <a:extLst>
              <a:ext uri="{FF2B5EF4-FFF2-40B4-BE49-F238E27FC236}">
                <a16:creationId xmlns:a16="http://schemas.microsoft.com/office/drawing/2014/main" id="{2F48802E-68C9-4729-BAEA-6A9C76649E54}"/>
              </a:ext>
            </a:extLst>
          </p:cNvPr>
          <p:cNvSpPr>
            <a:spLocks noGrp="1"/>
          </p:cNvSpPr>
          <p:nvPr>
            <p:ph type="sldNum" sz="quarter" idx="4"/>
          </p:nvPr>
        </p:nvSpPr>
        <p:spPr/>
        <p:txBody>
          <a:bodyPr/>
          <a:lstStyle/>
          <a:p>
            <a:pPr>
              <a:defRPr/>
            </a:pPr>
            <a:fld id="{B68C82E4-0A5B-AB48-A96E-A262B4503638}" type="slidenum">
              <a:rPr lang="de-DE" smtClean="0"/>
              <a:pPr>
                <a:defRPr/>
              </a:pPr>
              <a:t>29</a:t>
            </a:fld>
            <a:endParaRPr lang="de-DE" dirty="0"/>
          </a:p>
        </p:txBody>
      </p:sp>
      <p:pic>
        <p:nvPicPr>
          <p:cNvPr id="5" name="Grafik 4">
            <a:extLst>
              <a:ext uri="{FF2B5EF4-FFF2-40B4-BE49-F238E27FC236}">
                <a16:creationId xmlns:a16="http://schemas.microsoft.com/office/drawing/2014/main" id="{EADCDC87-8A64-5A4D-8645-F0586602DF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4708665"/>
            <a:ext cx="2424275" cy="1816679"/>
          </a:xfrm>
          <a:prstGeom prst="rect">
            <a:avLst/>
          </a:prstGeom>
        </p:spPr>
      </p:pic>
      <p:pic>
        <p:nvPicPr>
          <p:cNvPr id="6" name="Grafik 5">
            <a:extLst>
              <a:ext uri="{FF2B5EF4-FFF2-40B4-BE49-F238E27FC236}">
                <a16:creationId xmlns:a16="http://schemas.microsoft.com/office/drawing/2014/main" id="{132F32E9-D197-D841-9863-6BA060BEE8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4056451"/>
            <a:ext cx="1851670" cy="2468893"/>
          </a:xfrm>
          <a:prstGeom prst="rect">
            <a:avLst/>
          </a:prstGeom>
        </p:spPr>
      </p:pic>
      <p:sp>
        <p:nvSpPr>
          <p:cNvPr id="7" name="Textfeld 6">
            <a:extLst>
              <a:ext uri="{FF2B5EF4-FFF2-40B4-BE49-F238E27FC236}">
                <a16:creationId xmlns:a16="http://schemas.microsoft.com/office/drawing/2014/main" id="{ED9C74F7-23D3-BC4D-8E2E-28579F506D90}"/>
              </a:ext>
            </a:extLst>
          </p:cNvPr>
          <p:cNvSpPr txBox="1"/>
          <p:nvPr/>
        </p:nvSpPr>
        <p:spPr>
          <a:xfrm>
            <a:off x="2267744" y="5272220"/>
            <a:ext cx="2088232" cy="584775"/>
          </a:xfrm>
          <a:prstGeom prst="rect">
            <a:avLst/>
          </a:prstGeom>
          <a:noFill/>
        </p:spPr>
        <p:txBody>
          <a:bodyPr wrap="square" rtlCol="0">
            <a:spAutoFit/>
          </a:bodyPr>
          <a:lstStyle/>
          <a:p>
            <a:r>
              <a:rPr lang="de-DE" sz="1600" dirty="0"/>
              <a:t>Angebotsöffnung,</a:t>
            </a:r>
          </a:p>
          <a:p>
            <a:r>
              <a:rPr lang="de-DE" sz="1600" dirty="0"/>
              <a:t>     Angebotsanalyse</a:t>
            </a:r>
          </a:p>
        </p:txBody>
      </p:sp>
    </p:spTree>
    <p:extLst>
      <p:ext uri="{BB962C8B-B14F-4D97-AF65-F5344CB8AC3E}">
        <p14:creationId xmlns:p14="http://schemas.microsoft.com/office/powerpoint/2010/main" val="345534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028D88-8115-44EE-BC63-8F0946614D79}"/>
              </a:ext>
            </a:extLst>
          </p:cNvPr>
          <p:cNvSpPr>
            <a:spLocks noGrp="1"/>
          </p:cNvSpPr>
          <p:nvPr>
            <p:ph idx="1"/>
          </p:nvPr>
        </p:nvSpPr>
        <p:spPr/>
        <p:txBody>
          <a:bodyPr/>
          <a:lstStyle/>
          <a:p>
            <a:pPr marL="0" indent="0">
              <a:buNone/>
            </a:pPr>
            <a:r>
              <a:rPr lang="de-CH" b="1" dirty="0"/>
              <a:t>Was ist die "</a:t>
            </a:r>
            <a:r>
              <a:rPr lang="de-CH" b="1" dirty="0" err="1"/>
              <a:t>Campaign</a:t>
            </a:r>
            <a:r>
              <a:rPr lang="de-CH" b="1" dirty="0"/>
              <a:t> 100"?</a:t>
            </a:r>
            <a:endParaRPr lang="de-CH" dirty="0"/>
          </a:p>
          <a:p>
            <a:r>
              <a:rPr lang="de-CH" dirty="0"/>
              <a:t>Vom </a:t>
            </a:r>
            <a:r>
              <a:rPr lang="de-CH" b="1" dirty="0"/>
              <a:t>LCIF </a:t>
            </a:r>
            <a:r>
              <a:rPr lang="de-CH" dirty="0"/>
              <a:t>lanciert zum 100-jährigen Jubiläum von Lions International</a:t>
            </a:r>
          </a:p>
          <a:p>
            <a:r>
              <a:rPr lang="de-CH" dirty="0"/>
              <a:t>Ziel der internationalen Kampagne ist, von 2020 – 2022 weltweit </a:t>
            </a:r>
            <a:r>
              <a:rPr lang="de-CH" b="1" dirty="0"/>
              <a:t>USD 300 Mio. </a:t>
            </a:r>
            <a:r>
              <a:rPr lang="de-CH" dirty="0"/>
              <a:t>für Hilfsprojekte zu sammeln</a:t>
            </a:r>
          </a:p>
          <a:p>
            <a:r>
              <a:rPr lang="de-CH" dirty="0"/>
              <a:t>Alle Lions Clubs sind aufgerufen, sich engagiert zu beteiligen</a:t>
            </a:r>
          </a:p>
          <a:p>
            <a:r>
              <a:rPr lang="de-CH" dirty="0"/>
              <a:t>Der MD 102 Schweiz – Liechtenstein setzt sich mit </a:t>
            </a:r>
            <a:r>
              <a:rPr lang="de-CH" b="1" dirty="0"/>
              <a:t>CHF</a:t>
            </a:r>
            <a:r>
              <a:rPr lang="de-CH" dirty="0"/>
              <a:t> </a:t>
            </a:r>
            <a:r>
              <a:rPr lang="de-CH" b="1" dirty="0"/>
              <a:t>2 Millionen</a:t>
            </a:r>
            <a:r>
              <a:rPr lang="de-CH" dirty="0"/>
              <a:t> für die Verbesserung der sanitären Situation in Tadschikistan ein</a:t>
            </a:r>
          </a:p>
          <a:p>
            <a:r>
              <a:rPr lang="de-CH" dirty="0"/>
              <a:t>Dies entspricht einem </a:t>
            </a:r>
            <a:r>
              <a:rPr lang="de-CH" b="1" dirty="0"/>
              <a:t>Sammelziel</a:t>
            </a:r>
            <a:r>
              <a:rPr lang="de-CH" dirty="0"/>
              <a:t> von ca. </a:t>
            </a:r>
            <a:r>
              <a:rPr lang="de-CH" b="1" dirty="0"/>
              <a:t>CHF 180</a:t>
            </a:r>
            <a:r>
              <a:rPr lang="de-CH" dirty="0"/>
              <a:t> pro Club-Mitglied</a:t>
            </a:r>
          </a:p>
          <a:p>
            <a:r>
              <a:rPr lang="de-CH" dirty="0"/>
              <a:t>Clubs, die dieses Sammelziel erreichen, haben Anrecht auf einen </a:t>
            </a:r>
            <a:r>
              <a:rPr lang="de-CH" b="1" dirty="0"/>
              <a:t>Melvin Jones Award</a:t>
            </a:r>
            <a:r>
              <a:rPr lang="de-CH" dirty="0"/>
              <a:t>, um damit bspw. ein besonders verdientes Clubmitglied zu ehren</a:t>
            </a:r>
          </a:p>
          <a:p>
            <a:r>
              <a:rPr lang="de-CH" b="1" dirty="0"/>
              <a:t>Zielerreichung Ende 2021: </a:t>
            </a:r>
            <a:r>
              <a:rPr lang="de-CH" dirty="0"/>
              <a:t>Weltweit ca. 80%, Schweiz ca. 45%</a:t>
            </a:r>
          </a:p>
        </p:txBody>
      </p:sp>
      <p:sp>
        <p:nvSpPr>
          <p:cNvPr id="3" name="Titel 2">
            <a:extLst>
              <a:ext uri="{FF2B5EF4-FFF2-40B4-BE49-F238E27FC236}">
                <a16:creationId xmlns:a16="http://schemas.microsoft.com/office/drawing/2014/main" id="{8ABD991A-2959-456C-A652-4D9BAE99480F}"/>
              </a:ext>
            </a:extLst>
          </p:cNvPr>
          <p:cNvSpPr>
            <a:spLocks noGrp="1"/>
          </p:cNvSpPr>
          <p:nvPr>
            <p:ph type="title"/>
          </p:nvPr>
        </p:nvSpPr>
        <p:spPr/>
        <p:txBody>
          <a:bodyPr/>
          <a:lstStyle/>
          <a:p>
            <a:r>
              <a:rPr lang="de-CH" dirty="0"/>
              <a:t>Projekt im Rahmen der "</a:t>
            </a:r>
            <a:r>
              <a:rPr lang="de-CH" dirty="0" err="1"/>
              <a:t>Campaign</a:t>
            </a:r>
            <a:r>
              <a:rPr lang="de-CH" dirty="0"/>
              <a:t> 100"</a:t>
            </a:r>
          </a:p>
        </p:txBody>
      </p:sp>
      <p:sp>
        <p:nvSpPr>
          <p:cNvPr id="4" name="Foliennummernplatzhalter 3">
            <a:extLst>
              <a:ext uri="{FF2B5EF4-FFF2-40B4-BE49-F238E27FC236}">
                <a16:creationId xmlns:a16="http://schemas.microsoft.com/office/drawing/2014/main" id="{EA878CE0-6276-4A6E-B4A9-5A23CD77938A}"/>
              </a:ext>
            </a:extLst>
          </p:cNvPr>
          <p:cNvSpPr>
            <a:spLocks noGrp="1"/>
          </p:cNvSpPr>
          <p:nvPr>
            <p:ph type="sldNum" sz="quarter" idx="4"/>
          </p:nvPr>
        </p:nvSpPr>
        <p:spPr/>
        <p:txBody>
          <a:bodyPr/>
          <a:lstStyle/>
          <a:p>
            <a:pPr>
              <a:defRPr/>
            </a:pPr>
            <a:fld id="{B68C82E4-0A5B-AB48-A96E-A262B4503638}" type="slidenum">
              <a:rPr lang="de-DE" smtClean="0"/>
              <a:pPr>
                <a:defRPr/>
              </a:pPr>
              <a:t>3</a:t>
            </a:fld>
            <a:endParaRPr lang="de-DE" dirty="0"/>
          </a:p>
        </p:txBody>
      </p:sp>
    </p:spTree>
    <p:extLst>
      <p:ext uri="{BB962C8B-B14F-4D97-AF65-F5344CB8AC3E}">
        <p14:creationId xmlns:p14="http://schemas.microsoft.com/office/powerpoint/2010/main" val="3523382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B9EDF6D-FFF1-C84C-8391-DA97B2659D5E}"/>
              </a:ext>
            </a:extLst>
          </p:cNvPr>
          <p:cNvSpPr>
            <a:spLocks noGrp="1"/>
          </p:cNvSpPr>
          <p:nvPr>
            <p:ph type="title"/>
          </p:nvPr>
        </p:nvSpPr>
        <p:spPr/>
        <p:txBody>
          <a:bodyPr/>
          <a:lstStyle/>
          <a:p>
            <a:r>
              <a:rPr lang="de-DE" dirty="0"/>
              <a:t>CLEAN WATER in Tadschikistan – Rollout</a:t>
            </a:r>
          </a:p>
        </p:txBody>
      </p:sp>
      <p:sp>
        <p:nvSpPr>
          <p:cNvPr id="4" name="Foliennummernplatzhalter 3">
            <a:extLst>
              <a:ext uri="{FF2B5EF4-FFF2-40B4-BE49-F238E27FC236}">
                <a16:creationId xmlns:a16="http://schemas.microsoft.com/office/drawing/2014/main" id="{8F52C6F1-0E4E-FC49-86CE-7977111571DA}"/>
              </a:ext>
            </a:extLst>
          </p:cNvPr>
          <p:cNvSpPr>
            <a:spLocks noGrp="1"/>
          </p:cNvSpPr>
          <p:nvPr>
            <p:ph type="sldNum" sz="quarter" idx="4"/>
          </p:nvPr>
        </p:nvSpPr>
        <p:spPr/>
        <p:txBody>
          <a:bodyPr/>
          <a:lstStyle/>
          <a:p>
            <a:pPr>
              <a:defRPr/>
            </a:pPr>
            <a:fld id="{B68C82E4-0A5B-AB48-A96E-A262B4503638}" type="slidenum">
              <a:rPr lang="de-DE" smtClean="0"/>
              <a:pPr>
                <a:defRPr/>
              </a:pPr>
              <a:t>30</a:t>
            </a:fld>
            <a:endParaRPr lang="de-DE" dirty="0"/>
          </a:p>
        </p:txBody>
      </p:sp>
      <p:graphicFrame>
        <p:nvGraphicFramePr>
          <p:cNvPr id="16" name="Inhaltsplatzhalter 15">
            <a:extLst>
              <a:ext uri="{FF2B5EF4-FFF2-40B4-BE49-F238E27FC236}">
                <a16:creationId xmlns:a16="http://schemas.microsoft.com/office/drawing/2014/main" id="{8D3B8B60-8A54-2A41-AB89-35487E1C4F41}"/>
              </a:ext>
            </a:extLst>
          </p:cNvPr>
          <p:cNvGraphicFramePr>
            <a:graphicFrameLocks noGrp="1"/>
          </p:cNvGraphicFramePr>
          <p:nvPr>
            <p:ph idx="1"/>
            <p:extLst>
              <p:ext uri="{D42A27DB-BD31-4B8C-83A1-F6EECF244321}">
                <p14:modId xmlns:p14="http://schemas.microsoft.com/office/powerpoint/2010/main" val="1845799138"/>
              </p:ext>
            </p:extLst>
          </p:nvPr>
        </p:nvGraphicFramePr>
        <p:xfrm>
          <a:off x="251520" y="1412776"/>
          <a:ext cx="8352930" cy="4680519"/>
        </p:xfrm>
        <a:graphic>
          <a:graphicData uri="http://schemas.openxmlformats.org/drawingml/2006/table">
            <a:tbl>
              <a:tblPr/>
              <a:tblGrid>
                <a:gridCol w="3285485">
                  <a:extLst>
                    <a:ext uri="{9D8B030D-6E8A-4147-A177-3AD203B41FA5}">
                      <a16:colId xmlns:a16="http://schemas.microsoft.com/office/drawing/2014/main" val="4112860051"/>
                    </a:ext>
                  </a:extLst>
                </a:gridCol>
                <a:gridCol w="1013489">
                  <a:extLst>
                    <a:ext uri="{9D8B030D-6E8A-4147-A177-3AD203B41FA5}">
                      <a16:colId xmlns:a16="http://schemas.microsoft.com/office/drawing/2014/main" val="1362401763"/>
                    </a:ext>
                  </a:extLst>
                </a:gridCol>
                <a:gridCol w="1013489">
                  <a:extLst>
                    <a:ext uri="{9D8B030D-6E8A-4147-A177-3AD203B41FA5}">
                      <a16:colId xmlns:a16="http://schemas.microsoft.com/office/drawing/2014/main" val="4099766219"/>
                    </a:ext>
                  </a:extLst>
                </a:gridCol>
                <a:gridCol w="1013489">
                  <a:extLst>
                    <a:ext uri="{9D8B030D-6E8A-4147-A177-3AD203B41FA5}">
                      <a16:colId xmlns:a16="http://schemas.microsoft.com/office/drawing/2014/main" val="2160123615"/>
                    </a:ext>
                  </a:extLst>
                </a:gridCol>
                <a:gridCol w="1013489">
                  <a:extLst>
                    <a:ext uri="{9D8B030D-6E8A-4147-A177-3AD203B41FA5}">
                      <a16:colId xmlns:a16="http://schemas.microsoft.com/office/drawing/2014/main" val="3292213538"/>
                    </a:ext>
                  </a:extLst>
                </a:gridCol>
                <a:gridCol w="1013489">
                  <a:extLst>
                    <a:ext uri="{9D8B030D-6E8A-4147-A177-3AD203B41FA5}">
                      <a16:colId xmlns:a16="http://schemas.microsoft.com/office/drawing/2014/main" val="2394366922"/>
                    </a:ext>
                  </a:extLst>
                </a:gridCol>
              </a:tblGrid>
              <a:tr h="285032">
                <a:tc>
                  <a:txBody>
                    <a:bodyPr/>
                    <a:lstStyle/>
                    <a:p>
                      <a:pPr algn="l" fontAlgn="ctr"/>
                      <a:r>
                        <a:rPr lang="de-CH" sz="1400" b="1" i="0" u="none" strike="noStrike">
                          <a:solidFill>
                            <a:srgbClr val="FFFF00"/>
                          </a:solidFill>
                          <a:effectLst/>
                          <a:latin typeface="Century Gothic" panose="020B0502020202020204" pitchFamily="34" charset="0"/>
                        </a:rPr>
                        <a:t>Spital mit DEWATS</a:t>
                      </a:r>
                    </a:p>
                  </a:txBody>
                  <a:tcPr marL="85725" marR="9525" marT="9525" marB="0" anchor="ctr">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Rudaki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Gulrez</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Hissor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Ayni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open</a:t>
                      </a:r>
                    </a:p>
                  </a:txBody>
                  <a:tcPr marL="9525" marR="9525" marT="9525" marB="0" anchor="ctr">
                    <a:lnL w="6350" cap="flat" cmpd="sng" algn="ctr">
                      <a:solidFill>
                        <a:srgbClr val="808080"/>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solidFill>
                      <a:srgbClr val="305496"/>
                    </a:solidFill>
                  </a:tcPr>
                </a:tc>
                <a:extLst>
                  <a:ext uri="{0D108BD9-81ED-4DB2-BD59-A6C34878D82A}">
                    <a16:rowId xmlns:a16="http://schemas.microsoft.com/office/drawing/2014/main" val="3537878152"/>
                  </a:ext>
                </a:extLst>
              </a:tr>
              <a:tr h="510057">
                <a:tc>
                  <a:txBody>
                    <a:bodyPr/>
                    <a:lstStyle/>
                    <a:p>
                      <a:pPr algn="l" fontAlgn="ctr"/>
                      <a:r>
                        <a:rPr lang="de-CH" sz="1200" b="1" i="0" u="none" strike="noStrike">
                          <a:solidFill>
                            <a:srgbClr val="000000"/>
                          </a:solidFill>
                          <a:effectLst/>
                          <a:latin typeface="Century Gothic" panose="020B0502020202020204" pitchFamily="34" charset="0"/>
                        </a:rPr>
                        <a:t>Anzahl Betten allgemein</a:t>
                      </a:r>
                      <a:br>
                        <a:rPr lang="de-CH" sz="1200" b="1" i="0" u="none" strike="noStrike">
                          <a:solidFill>
                            <a:srgbClr val="000000"/>
                          </a:solidFill>
                          <a:effectLst/>
                          <a:latin typeface="Century Gothic" panose="020B0502020202020204" pitchFamily="34" charset="0"/>
                        </a:rPr>
                      </a:br>
                      <a:r>
                        <a:rPr lang="de-CH" sz="1200" b="1" i="0" u="none" strike="noStrike">
                          <a:solidFill>
                            <a:srgbClr val="000000"/>
                          </a:solidFill>
                          <a:effectLst/>
                          <a:latin typeface="Century Gothic" panose="020B0502020202020204" pitchFamily="34" charset="0"/>
                        </a:rPr>
                        <a:t>und privat</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236</a:t>
                      </a:r>
                      <a:br>
                        <a:rPr lang="de-CH" sz="1200" b="0" i="0" u="none" strike="noStrike">
                          <a:solidFill>
                            <a:srgbClr val="000000"/>
                          </a:solidFill>
                          <a:effectLst/>
                          <a:latin typeface="Century Gothic" panose="020B0502020202020204" pitchFamily="34" charset="0"/>
                        </a:rPr>
                      </a:br>
                      <a:r>
                        <a:rPr lang="de-CH" sz="1200" b="0" i="0" u="none" strike="noStrike">
                          <a:solidFill>
                            <a:srgbClr val="000000"/>
                          </a:solidFill>
                          <a:effectLst/>
                          <a:latin typeface="Century Gothic" panose="020B0502020202020204" pitchFamily="34" charset="0"/>
                        </a:rPr>
                        <a:t>35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85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205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48042557"/>
                  </a:ext>
                </a:extLst>
              </a:tr>
              <a:tr h="510057">
                <a:tc>
                  <a:txBody>
                    <a:bodyPr/>
                    <a:lstStyle/>
                    <a:p>
                      <a:pPr algn="l" fontAlgn="ctr"/>
                      <a:r>
                        <a:rPr lang="de-CH" sz="1200" b="1" i="0" u="none" strike="noStrike">
                          <a:solidFill>
                            <a:srgbClr val="000000"/>
                          </a:solidFill>
                          <a:effectLst/>
                          <a:latin typeface="Century Gothic" panose="020B0502020202020204" pitchFamily="34" charset="0"/>
                        </a:rPr>
                        <a:t>Anzahl Mitarbeiter</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560</a:t>
                      </a:r>
                      <a:br>
                        <a:rPr lang="de-CH" sz="1200" b="0" i="0" u="none" strike="noStrike">
                          <a:solidFill>
                            <a:srgbClr val="000000"/>
                          </a:solidFill>
                          <a:effectLst/>
                          <a:latin typeface="Century Gothic" panose="020B0502020202020204" pitchFamily="34" charset="0"/>
                        </a:rPr>
                      </a:br>
                      <a:r>
                        <a:rPr lang="de-CH" sz="1200" b="0" i="0" u="none" strike="noStrike">
                          <a:solidFill>
                            <a:srgbClr val="000000"/>
                          </a:solidFill>
                          <a:effectLst/>
                          <a:latin typeface="Century Gothic" panose="020B0502020202020204" pitchFamily="34" charset="0"/>
                        </a:rPr>
                        <a:t>11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141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182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435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25128723"/>
                  </a:ext>
                </a:extLst>
              </a:tr>
              <a:tr h="255028">
                <a:tc>
                  <a:txBody>
                    <a:bodyPr/>
                    <a:lstStyle/>
                    <a:p>
                      <a:pPr algn="l" fontAlgn="ctr"/>
                      <a:r>
                        <a:rPr lang="de-CH" sz="1200" b="1" i="0" u="none" strike="noStrike">
                          <a:solidFill>
                            <a:srgbClr val="000000"/>
                          </a:solidFill>
                          <a:effectLst/>
                          <a:latin typeface="Century Gothic" panose="020B0502020202020204" pitchFamily="34" charset="0"/>
                        </a:rPr>
                        <a:t>Patienten pro Jahr</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85’000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25‘237</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26'200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59‘820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20226491"/>
                  </a:ext>
                </a:extLst>
              </a:tr>
              <a:tr h="255028">
                <a:tc>
                  <a:txBody>
                    <a:bodyPr/>
                    <a:lstStyle/>
                    <a:p>
                      <a:pPr algn="l" fontAlgn="ctr"/>
                      <a:r>
                        <a:rPr lang="de-CH" sz="1200" b="1" i="0" u="none" strike="noStrike">
                          <a:solidFill>
                            <a:srgbClr val="000000"/>
                          </a:solidFill>
                          <a:effectLst/>
                          <a:latin typeface="Century Gothic" panose="020B0502020202020204" pitchFamily="34" charset="0"/>
                        </a:rPr>
                        <a:t>Durchschnittliche Bettenbelegung</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76.80%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84.50%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9603762"/>
                  </a:ext>
                </a:extLst>
              </a:tr>
              <a:tr h="510057">
                <a:tc>
                  <a:txBody>
                    <a:bodyPr/>
                    <a:lstStyle/>
                    <a:p>
                      <a:pPr algn="l" fontAlgn="ctr"/>
                      <a:r>
                        <a:rPr lang="de-CH" sz="1200" b="1" i="0" u="none" strike="noStrike">
                          <a:solidFill>
                            <a:srgbClr val="000000"/>
                          </a:solidFill>
                          <a:effectLst/>
                          <a:latin typeface="Century Gothic" panose="020B0502020202020204" pitchFamily="34" charset="0"/>
                        </a:rPr>
                        <a:t>Outside Patienten pro Jahr</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400'000</a:t>
                      </a:r>
                      <a:br>
                        <a:rPr lang="de-CH" sz="1200" b="0" i="0" u="none" strike="noStrike">
                          <a:solidFill>
                            <a:srgbClr val="000000"/>
                          </a:solidFill>
                          <a:effectLst/>
                          <a:latin typeface="Century Gothic" panose="020B0502020202020204" pitchFamily="34" charset="0"/>
                        </a:rPr>
                      </a:br>
                      <a:r>
                        <a:rPr lang="de-CH" sz="1200" b="0" i="0" u="none" strike="noStrike">
                          <a:solidFill>
                            <a:srgbClr val="000000"/>
                          </a:solidFill>
                          <a:effectLst/>
                          <a:latin typeface="Century Gothic" panose="020B0502020202020204" pitchFamily="34" charset="0"/>
                        </a:rPr>
                        <a:t>14'000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60‘225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59’520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115‘200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93302030"/>
                  </a:ext>
                </a:extLst>
              </a:tr>
              <a:tr h="255028">
                <a:tc>
                  <a:txBody>
                    <a:bodyPr/>
                    <a:lstStyle/>
                    <a:p>
                      <a:pPr algn="l" fontAlgn="ctr"/>
                      <a:r>
                        <a:rPr lang="de-CH" sz="1200" b="1" i="0" u="none" strike="noStrike">
                          <a:solidFill>
                            <a:srgbClr val="000000"/>
                          </a:solidFill>
                          <a:effectLst/>
                          <a:latin typeface="Century Gothic" panose="020B0502020202020204" pitchFamily="34" charset="0"/>
                        </a:rPr>
                        <a:t>Vertrag mit BORDA</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30.05.21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06.10.21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27.02.22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70820078"/>
                  </a:ext>
                </a:extLst>
              </a:tr>
              <a:tr h="255028">
                <a:tc>
                  <a:txBody>
                    <a:bodyPr/>
                    <a:lstStyle/>
                    <a:p>
                      <a:pPr algn="l" fontAlgn="ctr"/>
                      <a:r>
                        <a:rPr lang="de-CH" sz="1200" b="1" i="0" u="none" strike="noStrike">
                          <a:solidFill>
                            <a:srgbClr val="000000"/>
                          </a:solidFill>
                          <a:effectLst/>
                          <a:latin typeface="Century Gothic" panose="020B0502020202020204" pitchFamily="34" charset="0"/>
                        </a:rPr>
                        <a:t>Grant Agreement mit LCIF</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14.05.21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24.10.21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89853668"/>
                  </a:ext>
                </a:extLst>
              </a:tr>
              <a:tr h="255028">
                <a:tc>
                  <a:txBody>
                    <a:bodyPr/>
                    <a:lstStyle/>
                    <a:p>
                      <a:pPr algn="l" fontAlgn="ctr"/>
                      <a:r>
                        <a:rPr lang="de-CH" sz="1200" b="1" i="0" u="none" strike="noStrike">
                          <a:solidFill>
                            <a:srgbClr val="000000"/>
                          </a:solidFill>
                          <a:effectLst/>
                          <a:latin typeface="Century Gothic" panose="020B0502020202020204" pitchFamily="34" charset="0"/>
                        </a:rPr>
                        <a:t>Baubeginn</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Jan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Jul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Okt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6799360"/>
                  </a:ext>
                </a:extLst>
              </a:tr>
              <a:tr h="255028">
                <a:tc>
                  <a:txBody>
                    <a:bodyPr/>
                    <a:lstStyle/>
                    <a:p>
                      <a:pPr algn="l" fontAlgn="ctr"/>
                      <a:r>
                        <a:rPr lang="de-CH" sz="1200" b="1" i="0" u="none" strike="noStrike">
                          <a:solidFill>
                            <a:srgbClr val="000000"/>
                          </a:solidFill>
                          <a:effectLst/>
                          <a:latin typeface="Century Gothic" panose="020B0502020202020204" pitchFamily="34" charset="0"/>
                        </a:rPr>
                        <a:t>Fertigstellung</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Jul 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Jun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Okt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Feb 23</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3954314"/>
                  </a:ext>
                </a:extLst>
              </a:tr>
              <a:tr h="255028">
                <a:tc>
                  <a:txBody>
                    <a:bodyPr/>
                    <a:lstStyle/>
                    <a:p>
                      <a:pPr algn="l" fontAlgn="ctr"/>
                      <a:r>
                        <a:rPr lang="de-CH" sz="1200" b="1" i="0" u="none" strike="noStrike">
                          <a:solidFill>
                            <a:srgbClr val="000000"/>
                          </a:solidFill>
                          <a:effectLst/>
                          <a:latin typeface="Century Gothic" panose="020B0502020202020204" pitchFamily="34" charset="0"/>
                        </a:rPr>
                        <a:t>Budget in US$</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DEZA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261‘589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273‘275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354‘556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68520429"/>
                  </a:ext>
                </a:extLst>
              </a:tr>
              <a:tr h="540060">
                <a:tc>
                  <a:txBody>
                    <a:bodyPr/>
                    <a:lstStyle/>
                    <a:p>
                      <a:pPr algn="l" fontAlgn="ctr"/>
                      <a:r>
                        <a:rPr lang="de-CH" sz="1200" b="1" i="0" u="none" strike="noStrike">
                          <a:solidFill>
                            <a:srgbClr val="000000"/>
                          </a:solidFill>
                          <a:effectLst/>
                          <a:latin typeface="Century Gothic" panose="020B0502020202020204" pitchFamily="34" charset="0"/>
                        </a:rPr>
                        <a:t>External Audit date (6 Monate nach Fertigstellung)</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DEZA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0177348"/>
                  </a:ext>
                </a:extLst>
              </a:tr>
              <a:tr h="540060">
                <a:tc>
                  <a:txBody>
                    <a:bodyPr/>
                    <a:lstStyle/>
                    <a:p>
                      <a:pPr algn="l" fontAlgn="ctr"/>
                      <a:r>
                        <a:rPr lang="de-CH" sz="1200" b="1" i="0" u="none" strike="noStrike" dirty="0">
                          <a:solidFill>
                            <a:srgbClr val="000000"/>
                          </a:solidFill>
                          <a:effectLst/>
                          <a:latin typeface="Century Gothic" panose="020B0502020202020204" pitchFamily="34" charset="0"/>
                        </a:rPr>
                        <a:t>Site </a:t>
                      </a:r>
                      <a:r>
                        <a:rPr lang="de-CH" sz="1200" b="1" i="0" u="none" strike="noStrike" dirty="0" err="1">
                          <a:solidFill>
                            <a:srgbClr val="000000"/>
                          </a:solidFill>
                          <a:effectLst/>
                          <a:latin typeface="Century Gothic" panose="020B0502020202020204" pitchFamily="34" charset="0"/>
                        </a:rPr>
                        <a:t>visit</a:t>
                      </a:r>
                      <a:r>
                        <a:rPr lang="de-CH" sz="1200" b="1" i="0" u="none" strike="noStrike" dirty="0">
                          <a:solidFill>
                            <a:srgbClr val="000000"/>
                          </a:solidFill>
                          <a:effectLst/>
                          <a:latin typeface="Century Gothic" panose="020B0502020202020204" pitchFamily="34" charset="0"/>
                        </a:rPr>
                        <a:t> durch MD 102 (36 Monate nach Fertigstellung)</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a:solidFill>
                            <a:srgbClr val="000000"/>
                          </a:solidFill>
                          <a:effectLst/>
                          <a:latin typeface="Century Gothic" panose="020B0502020202020204" pitchFamily="34" charset="0"/>
                        </a:rPr>
                        <a:t>DEZA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005467321"/>
                  </a:ext>
                </a:extLst>
              </a:tr>
            </a:tbl>
          </a:graphicData>
        </a:graphic>
      </p:graphicFrame>
    </p:spTree>
    <p:extLst>
      <p:ext uri="{BB962C8B-B14F-4D97-AF65-F5344CB8AC3E}">
        <p14:creationId xmlns:p14="http://schemas.microsoft.com/office/powerpoint/2010/main" val="88471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34D45BE0-BBD3-7846-B1EC-533DE45717E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7600" y="1412776"/>
            <a:ext cx="4379315" cy="2922141"/>
          </a:xfrm>
          <a:prstGeom prst="rect">
            <a:avLst/>
          </a:prstGeom>
        </p:spPr>
      </p:pic>
      <p:sp>
        <p:nvSpPr>
          <p:cNvPr id="3" name="Titel 2">
            <a:extLst>
              <a:ext uri="{FF2B5EF4-FFF2-40B4-BE49-F238E27FC236}">
                <a16:creationId xmlns:a16="http://schemas.microsoft.com/office/drawing/2014/main" id="{A1B6803E-1112-324A-BDD1-3C3077785F96}"/>
              </a:ext>
            </a:extLst>
          </p:cNvPr>
          <p:cNvSpPr>
            <a:spLocks noGrp="1"/>
          </p:cNvSpPr>
          <p:nvPr>
            <p:ph type="title"/>
          </p:nvPr>
        </p:nvSpPr>
        <p:spPr/>
        <p:txBody>
          <a:bodyPr/>
          <a:lstStyle/>
          <a:p>
            <a:r>
              <a:rPr lang="de-DE" dirty="0" err="1"/>
              <a:t>Gulrez</a:t>
            </a:r>
            <a:r>
              <a:rPr lang="de-DE" dirty="0"/>
              <a:t> - Stand 26. Februar 2022</a:t>
            </a:r>
          </a:p>
        </p:txBody>
      </p:sp>
      <p:sp>
        <p:nvSpPr>
          <p:cNvPr id="4" name="Foliennummernplatzhalter 3">
            <a:extLst>
              <a:ext uri="{FF2B5EF4-FFF2-40B4-BE49-F238E27FC236}">
                <a16:creationId xmlns:a16="http://schemas.microsoft.com/office/drawing/2014/main" id="{7D0B7503-1A02-8F4E-A55D-32AF3DCCA105}"/>
              </a:ext>
            </a:extLst>
          </p:cNvPr>
          <p:cNvSpPr>
            <a:spLocks noGrp="1"/>
          </p:cNvSpPr>
          <p:nvPr>
            <p:ph type="sldNum" sz="quarter" idx="4"/>
          </p:nvPr>
        </p:nvSpPr>
        <p:spPr/>
        <p:txBody>
          <a:bodyPr/>
          <a:lstStyle/>
          <a:p>
            <a:pPr>
              <a:defRPr/>
            </a:pPr>
            <a:fld id="{B68C82E4-0A5B-AB48-A96E-A262B4503638}" type="slidenum">
              <a:rPr lang="de-DE" smtClean="0"/>
              <a:pPr>
                <a:defRPr/>
              </a:pPr>
              <a:t>31</a:t>
            </a:fld>
            <a:endParaRPr lang="de-DE" dirty="0"/>
          </a:p>
        </p:txBody>
      </p:sp>
      <p:pic>
        <p:nvPicPr>
          <p:cNvPr id="6" name="Grafik 5">
            <a:extLst>
              <a:ext uri="{FF2B5EF4-FFF2-40B4-BE49-F238E27FC236}">
                <a16:creationId xmlns:a16="http://schemas.microsoft.com/office/drawing/2014/main" id="{8EE23CBC-6780-C545-8F8C-728BF35945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8569" y="3114593"/>
            <a:ext cx="4787831" cy="3194727"/>
          </a:xfrm>
          <a:prstGeom prst="rect">
            <a:avLst/>
          </a:prstGeom>
        </p:spPr>
      </p:pic>
    </p:spTree>
    <p:extLst>
      <p:ext uri="{BB962C8B-B14F-4D97-AF65-F5344CB8AC3E}">
        <p14:creationId xmlns:p14="http://schemas.microsoft.com/office/powerpoint/2010/main" val="2735713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FC3FCA7-8217-F242-9DFA-38B375419371}"/>
              </a:ext>
            </a:extLst>
          </p:cNvPr>
          <p:cNvSpPr>
            <a:spLocks noGrp="1"/>
          </p:cNvSpPr>
          <p:nvPr>
            <p:ph idx="1"/>
          </p:nvPr>
        </p:nvSpPr>
        <p:spPr/>
        <p:txBody>
          <a:bodyPr/>
          <a:lstStyle/>
          <a:p>
            <a:pPr marL="0" indent="0">
              <a:buNone/>
            </a:pPr>
            <a:r>
              <a:rPr lang="de-DE" b="1" dirty="0" err="1"/>
              <a:t>Gulrez</a:t>
            </a:r>
            <a:r>
              <a:rPr lang="de-DE" dirty="0"/>
              <a:t> im Juni, im Beisein der Teilnehmer der Reise 1 (5.-13. Juni 2022)</a:t>
            </a:r>
          </a:p>
          <a:p>
            <a:pPr marL="0" indent="0">
              <a:buNone/>
            </a:pPr>
            <a:endParaRPr lang="de-DE" dirty="0"/>
          </a:p>
          <a:p>
            <a:pPr marL="0" indent="0">
              <a:buNone/>
            </a:pPr>
            <a:endParaRPr lang="de-DE" dirty="0"/>
          </a:p>
          <a:p>
            <a:pPr marL="0" indent="0">
              <a:buNone/>
            </a:pPr>
            <a:endParaRPr lang="de-DE" dirty="0"/>
          </a:p>
          <a:p>
            <a:pPr marL="0" indent="0">
              <a:buNone/>
            </a:pPr>
            <a:endParaRPr lang="de-DE" b="1" dirty="0"/>
          </a:p>
          <a:p>
            <a:pPr marL="0" indent="0">
              <a:buNone/>
            </a:pPr>
            <a:r>
              <a:rPr lang="de-DE" b="1" dirty="0" err="1"/>
              <a:t>Hissor</a:t>
            </a:r>
            <a:r>
              <a:rPr lang="de-DE" dirty="0"/>
              <a:t> im Oktober, im Beisein der Teilnehmer der Reise 2 (7.-21.10.2022)</a:t>
            </a:r>
          </a:p>
          <a:p>
            <a:pPr marL="0" indent="0">
              <a:buNone/>
            </a:pPr>
            <a:endParaRPr lang="de-DE" dirty="0"/>
          </a:p>
          <a:p>
            <a:pPr marL="0" indent="0">
              <a:buNone/>
            </a:pPr>
            <a:endParaRPr lang="de-DE" dirty="0"/>
          </a:p>
        </p:txBody>
      </p:sp>
      <p:sp>
        <p:nvSpPr>
          <p:cNvPr id="3" name="Titel 2">
            <a:extLst>
              <a:ext uri="{FF2B5EF4-FFF2-40B4-BE49-F238E27FC236}">
                <a16:creationId xmlns:a16="http://schemas.microsoft.com/office/drawing/2014/main" id="{39B11577-5271-D343-B78E-0846C8E1808E}"/>
              </a:ext>
            </a:extLst>
          </p:cNvPr>
          <p:cNvSpPr>
            <a:spLocks noGrp="1"/>
          </p:cNvSpPr>
          <p:nvPr>
            <p:ph type="title"/>
          </p:nvPr>
        </p:nvSpPr>
        <p:spPr/>
        <p:txBody>
          <a:bodyPr/>
          <a:lstStyle/>
          <a:p>
            <a:r>
              <a:rPr lang="de-DE" dirty="0"/>
              <a:t>Übergaben </a:t>
            </a:r>
            <a:r>
              <a:rPr lang="de-DE" dirty="0" err="1"/>
              <a:t>Gulrez</a:t>
            </a:r>
            <a:r>
              <a:rPr lang="de-DE" dirty="0"/>
              <a:t> und </a:t>
            </a:r>
            <a:r>
              <a:rPr lang="de-DE" dirty="0" err="1"/>
              <a:t>Hissor</a:t>
            </a:r>
            <a:endParaRPr lang="de-DE" dirty="0"/>
          </a:p>
        </p:txBody>
      </p:sp>
      <p:sp>
        <p:nvSpPr>
          <p:cNvPr id="4" name="Foliennummernplatzhalter 3">
            <a:extLst>
              <a:ext uri="{FF2B5EF4-FFF2-40B4-BE49-F238E27FC236}">
                <a16:creationId xmlns:a16="http://schemas.microsoft.com/office/drawing/2014/main" id="{AA6E69D1-2652-3942-812E-33DC72BE9741}"/>
              </a:ext>
            </a:extLst>
          </p:cNvPr>
          <p:cNvSpPr>
            <a:spLocks noGrp="1"/>
          </p:cNvSpPr>
          <p:nvPr>
            <p:ph type="sldNum" sz="quarter" idx="4"/>
          </p:nvPr>
        </p:nvSpPr>
        <p:spPr/>
        <p:txBody>
          <a:bodyPr/>
          <a:lstStyle/>
          <a:p>
            <a:pPr>
              <a:defRPr/>
            </a:pPr>
            <a:fld id="{B68C82E4-0A5B-AB48-A96E-A262B4503638}" type="slidenum">
              <a:rPr lang="de-DE" smtClean="0"/>
              <a:pPr>
                <a:defRPr/>
              </a:pPr>
              <a:t>32</a:t>
            </a:fld>
            <a:endParaRPr lang="de-DE" dirty="0"/>
          </a:p>
        </p:txBody>
      </p:sp>
      <p:pic>
        <p:nvPicPr>
          <p:cNvPr id="5" name="Grafik 4">
            <a:extLst>
              <a:ext uri="{FF2B5EF4-FFF2-40B4-BE49-F238E27FC236}">
                <a16:creationId xmlns:a16="http://schemas.microsoft.com/office/drawing/2014/main" id="{0CA7B1A8-2B91-144E-80C8-7E24C755B4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1150" y="1700808"/>
            <a:ext cx="901700" cy="889000"/>
          </a:xfrm>
          <a:prstGeom prst="rect">
            <a:avLst/>
          </a:prstGeom>
        </p:spPr>
      </p:pic>
      <p:pic>
        <p:nvPicPr>
          <p:cNvPr id="6" name="Grafik 5">
            <a:extLst>
              <a:ext uri="{FF2B5EF4-FFF2-40B4-BE49-F238E27FC236}">
                <a16:creationId xmlns:a16="http://schemas.microsoft.com/office/drawing/2014/main" id="{8056657E-C7CF-8F43-93F9-41599F407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2422" y="3509752"/>
            <a:ext cx="901700" cy="889000"/>
          </a:xfrm>
          <a:prstGeom prst="rect">
            <a:avLst/>
          </a:prstGeom>
        </p:spPr>
      </p:pic>
    </p:spTree>
    <p:extLst>
      <p:ext uri="{BB962C8B-B14F-4D97-AF65-F5344CB8AC3E}">
        <p14:creationId xmlns:p14="http://schemas.microsoft.com/office/powerpoint/2010/main" val="532493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935260-C707-314A-B398-4FA2FBF46A07}"/>
              </a:ext>
            </a:extLst>
          </p:cNvPr>
          <p:cNvSpPr>
            <a:spLocks noGrp="1"/>
          </p:cNvSpPr>
          <p:nvPr>
            <p:ph idx="1"/>
          </p:nvPr>
        </p:nvSpPr>
        <p:spPr/>
        <p:txBody>
          <a:bodyPr/>
          <a:lstStyle/>
          <a:p>
            <a:pPr marL="0" indent="0">
              <a:spcBef>
                <a:spcPts val="1680"/>
              </a:spcBef>
              <a:buNone/>
            </a:pPr>
            <a:r>
              <a:rPr lang="de-CH" b="1" dirty="0"/>
              <a:t>Zielerreichung Ende 2021: </a:t>
            </a:r>
            <a:r>
              <a:rPr lang="de-CH" dirty="0"/>
              <a:t>Weltweit 80%, Schweiz 45%</a:t>
            </a:r>
            <a:endParaRPr lang="de-CH" b="1" dirty="0"/>
          </a:p>
          <a:p>
            <a:pPr marL="0" indent="0">
              <a:spcBef>
                <a:spcPts val="1680"/>
              </a:spcBef>
              <a:buNone/>
            </a:pPr>
            <a:r>
              <a:rPr lang="de-CH" b="1" dirty="0"/>
              <a:t>Schweiz:</a:t>
            </a:r>
          </a:p>
          <a:p>
            <a:pPr>
              <a:spcBef>
                <a:spcPts val="480"/>
              </a:spcBef>
            </a:pPr>
            <a:r>
              <a:rPr lang="de-CH" dirty="0"/>
              <a:t>Ziel 2 MCHF, 6 - 8 DEWATS in Tadschikistan</a:t>
            </a:r>
          </a:p>
          <a:p>
            <a:pPr>
              <a:spcBef>
                <a:spcPts val="480"/>
              </a:spcBef>
            </a:pPr>
            <a:r>
              <a:rPr lang="de-CH" dirty="0"/>
              <a:t>Aktuell 0.9 MCHF, 3 DEWATS gesichert</a:t>
            </a:r>
            <a:endParaRPr lang="de-CH" b="1" dirty="0"/>
          </a:p>
          <a:p>
            <a:pPr marL="0" indent="0">
              <a:spcBef>
                <a:spcPts val="1680"/>
              </a:spcBef>
              <a:buNone/>
            </a:pPr>
            <a:r>
              <a:rPr lang="de-CH" b="1" dirty="0"/>
              <a:t>Beurteilung</a:t>
            </a:r>
          </a:p>
          <a:p>
            <a:pPr>
              <a:spcBef>
                <a:spcPts val="480"/>
              </a:spcBef>
            </a:pPr>
            <a:r>
              <a:rPr lang="de-CH" dirty="0"/>
              <a:t>2 MCHF liegen ausser Reichweite</a:t>
            </a:r>
          </a:p>
          <a:p>
            <a:pPr>
              <a:spcBef>
                <a:spcPts val="480"/>
              </a:spcBef>
            </a:pPr>
            <a:r>
              <a:rPr lang="de-CH" dirty="0"/>
              <a:t>Die Promotion endet Ende Juni 2022, Spenden sind </a:t>
            </a:r>
            <a:r>
              <a:rPr lang="de-CH"/>
              <a:t>bis Ende Juni </a:t>
            </a:r>
            <a:r>
              <a:rPr lang="de-CH" dirty="0"/>
              <a:t>2023 aber hochwillkommen</a:t>
            </a:r>
          </a:p>
          <a:p>
            <a:pPr marL="0" indent="0">
              <a:spcBef>
                <a:spcPts val="1680"/>
              </a:spcBef>
              <a:buNone/>
            </a:pPr>
            <a:r>
              <a:rPr lang="de-CH" b="1" dirty="0"/>
              <a:t>Neues Ziel</a:t>
            </a:r>
          </a:p>
          <a:p>
            <a:pPr>
              <a:spcBef>
                <a:spcPts val="480"/>
              </a:spcBef>
            </a:pPr>
            <a:r>
              <a:rPr lang="de-CH" dirty="0"/>
              <a:t>1.2 MCHF sind möglich (Clubs, MD 102) = 4 DEWATS</a:t>
            </a:r>
          </a:p>
          <a:p>
            <a:pPr>
              <a:spcBef>
                <a:spcPts val="480"/>
              </a:spcBef>
            </a:pPr>
            <a:r>
              <a:rPr lang="de-CH" dirty="0"/>
              <a:t>4x Lions, 1x DEZA = 5 DEWATS in Tadschikistan</a:t>
            </a:r>
          </a:p>
          <a:p>
            <a:pPr>
              <a:spcBef>
                <a:spcPts val="480"/>
              </a:spcBef>
            </a:pPr>
            <a:endParaRPr lang="de-CH" dirty="0"/>
          </a:p>
          <a:p>
            <a:endParaRPr lang="de-DE" dirty="0"/>
          </a:p>
        </p:txBody>
      </p:sp>
      <p:sp>
        <p:nvSpPr>
          <p:cNvPr id="3" name="Titel 2">
            <a:extLst>
              <a:ext uri="{FF2B5EF4-FFF2-40B4-BE49-F238E27FC236}">
                <a16:creationId xmlns:a16="http://schemas.microsoft.com/office/drawing/2014/main" id="{C2E3226C-37B2-524A-BEEC-E880EA94925A}"/>
              </a:ext>
            </a:extLst>
          </p:cNvPr>
          <p:cNvSpPr>
            <a:spLocks noGrp="1"/>
          </p:cNvSpPr>
          <p:nvPr>
            <p:ph type="title"/>
          </p:nvPr>
        </p:nvSpPr>
        <p:spPr/>
        <p:txBody>
          <a:bodyPr/>
          <a:lstStyle/>
          <a:p>
            <a:r>
              <a:rPr lang="de-DE" dirty="0"/>
              <a:t>Stand der Sammlung – neues Ziel</a:t>
            </a:r>
          </a:p>
        </p:txBody>
      </p:sp>
      <p:sp>
        <p:nvSpPr>
          <p:cNvPr id="4" name="Foliennummernplatzhalter 3">
            <a:extLst>
              <a:ext uri="{FF2B5EF4-FFF2-40B4-BE49-F238E27FC236}">
                <a16:creationId xmlns:a16="http://schemas.microsoft.com/office/drawing/2014/main" id="{8F540838-370C-1E42-BFF9-FB9DC26F8DFB}"/>
              </a:ext>
            </a:extLst>
          </p:cNvPr>
          <p:cNvSpPr>
            <a:spLocks noGrp="1"/>
          </p:cNvSpPr>
          <p:nvPr>
            <p:ph type="sldNum" sz="quarter" idx="4"/>
          </p:nvPr>
        </p:nvSpPr>
        <p:spPr/>
        <p:txBody>
          <a:bodyPr/>
          <a:lstStyle/>
          <a:p>
            <a:pPr>
              <a:defRPr/>
            </a:pPr>
            <a:fld id="{B68C82E4-0A5B-AB48-A96E-A262B4503638}" type="slidenum">
              <a:rPr lang="de-DE" smtClean="0"/>
              <a:pPr>
                <a:defRPr/>
              </a:pPr>
              <a:t>33</a:t>
            </a:fld>
            <a:endParaRPr lang="de-DE" dirty="0"/>
          </a:p>
        </p:txBody>
      </p:sp>
    </p:spTree>
    <p:extLst>
      <p:ext uri="{BB962C8B-B14F-4D97-AF65-F5344CB8AC3E}">
        <p14:creationId xmlns:p14="http://schemas.microsoft.com/office/powerpoint/2010/main" val="2355033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250825" y="1299170"/>
            <a:ext cx="8642350" cy="5010150"/>
          </a:xfrm>
          <a:extLst>
            <a:ext uri="{FAA26D3D-D897-4be2-8F04-BA451C77F1D7}">
              <ma14:placeholderFlag xmlns:ma14="http://schemas.microsoft.com/office/mac/drawingml/2011/main" xmlns="" val="1"/>
            </a:ext>
          </a:extLst>
        </p:spPr>
        <p:txBody>
          <a:bodyPr/>
          <a:lstStyle/>
          <a:p>
            <a:pPr marL="0" indent="0">
              <a:buNone/>
              <a:tabLst>
                <a:tab pos="5029200" algn="l"/>
              </a:tabLst>
              <a:defRPr/>
            </a:pPr>
            <a:r>
              <a:rPr lang="de-CH" b="1" dirty="0">
                <a:latin typeface="Arial" charset="0"/>
                <a:ea typeface="MS PGothic" charset="0"/>
              </a:rPr>
              <a:t>Detaillierte Infos zu CLEAN WATER und dem Lions Sammeltag</a:t>
            </a:r>
          </a:p>
          <a:p>
            <a:pPr lvl="1">
              <a:buFont typeface="Arial" panose="020B0604020202020204" pitchFamily="34" charset="0"/>
              <a:buChar char="•"/>
              <a:tabLst>
                <a:tab pos="5029200" algn="l"/>
              </a:tabLst>
              <a:defRPr/>
            </a:pPr>
            <a:r>
              <a:rPr lang="de-CH" sz="1800" dirty="0">
                <a:latin typeface="Arial" charset="0"/>
                <a:ea typeface="MS PGothic" charset="0"/>
                <a:hlinkClick r:id="rId3"/>
              </a:rPr>
              <a:t>Link zur Landingpage CLEAN WATER</a:t>
            </a:r>
            <a:endParaRPr lang="de-CH" sz="1800" dirty="0">
              <a:latin typeface="Arial" charset="0"/>
              <a:ea typeface="MS PGothic" charset="0"/>
            </a:endParaRPr>
          </a:p>
          <a:p>
            <a:pPr lvl="1">
              <a:buFont typeface="Arial" panose="020B0604020202020204" pitchFamily="34" charset="0"/>
              <a:buChar char="•"/>
              <a:tabLst>
                <a:tab pos="5029200" algn="l"/>
              </a:tabLst>
              <a:defRPr/>
            </a:pPr>
            <a:r>
              <a:rPr lang="de-CH" sz="1800" dirty="0">
                <a:latin typeface="Arial" charset="0"/>
                <a:ea typeface="MS PGothic" charset="0"/>
                <a:hlinkClick r:id="rId4"/>
              </a:rPr>
              <a:t>Fragen &amp; Antworten</a:t>
            </a:r>
            <a:endParaRPr lang="de-CH" sz="1800" dirty="0">
              <a:latin typeface="Arial" charset="0"/>
              <a:ea typeface="MS PGothic" charset="0"/>
            </a:endParaRPr>
          </a:p>
          <a:p>
            <a:pPr marL="0" indent="0">
              <a:buNone/>
              <a:tabLst>
                <a:tab pos="5029200" algn="l"/>
              </a:tabLst>
              <a:defRPr/>
            </a:pPr>
            <a:endParaRPr lang="de-CH" sz="1000" b="1" dirty="0">
              <a:latin typeface="Arial" charset="0"/>
              <a:ea typeface="MS PGothic" charset="0"/>
            </a:endParaRPr>
          </a:p>
          <a:p>
            <a:pPr marL="0" indent="0">
              <a:buNone/>
              <a:tabLst>
                <a:tab pos="5029200" algn="l"/>
              </a:tabLst>
              <a:defRPr/>
            </a:pPr>
            <a:r>
              <a:rPr lang="de-CH" b="1" dirty="0">
                <a:latin typeface="Arial" charset="0"/>
                <a:ea typeface="MS PGothic" charset="0"/>
              </a:rPr>
              <a:t>Eure Fragen beantworten gerne</a:t>
            </a:r>
          </a:p>
          <a:p>
            <a:pPr marL="698500" lvl="1" indent="-342900">
              <a:buFont typeface="Arial" panose="020B0604020202020204" pitchFamily="34" charset="0"/>
              <a:buChar char="•"/>
              <a:tabLst>
                <a:tab pos="5029200" algn="l"/>
              </a:tabLst>
              <a:defRPr/>
            </a:pPr>
            <a:r>
              <a:rPr lang="de-CH" sz="1900" dirty="0">
                <a:latin typeface="Arial" charset="0"/>
                <a:ea typeface="MS PGothic" charset="0"/>
              </a:rPr>
              <a:t>Hans Robert Weiss, LCIF-Koordinator MD 102, Projektleiter </a:t>
            </a:r>
            <a:r>
              <a:rPr lang="de-CH" sz="1900" dirty="0">
                <a:latin typeface="Arial" charset="0"/>
                <a:ea typeface="MS PGothic" charset="0"/>
                <a:hlinkClick r:id="rId5"/>
              </a:rPr>
              <a:t>hansrobert.weiss@gmail.com</a:t>
            </a:r>
            <a:endParaRPr lang="de-CH" sz="1900" dirty="0">
              <a:latin typeface="Arial" charset="0"/>
              <a:ea typeface="MS PGothic" charset="0"/>
            </a:endParaRPr>
          </a:p>
          <a:p>
            <a:pPr marL="700087" lvl="1" indent="-342900">
              <a:buFont typeface="Arial" panose="020B0604020202020204" pitchFamily="34" charset="0"/>
              <a:buChar char="•"/>
              <a:tabLst>
                <a:tab pos="5029200" algn="l"/>
              </a:tabLst>
              <a:defRPr/>
            </a:pPr>
            <a:r>
              <a:rPr lang="de-CH" sz="1900" dirty="0">
                <a:latin typeface="Arial" charset="0"/>
                <a:ea typeface="MS PGothic" charset="0"/>
              </a:rPr>
              <a:t>Peter Schweizer, Promotion</a:t>
            </a:r>
            <a:br>
              <a:rPr lang="de-CH" sz="1900" dirty="0">
                <a:latin typeface="Arial" charset="0"/>
                <a:ea typeface="MS PGothic" charset="0"/>
              </a:rPr>
            </a:br>
            <a:r>
              <a:rPr lang="de-CH" sz="1900" dirty="0">
                <a:latin typeface="Arial" charset="0"/>
                <a:ea typeface="MS PGothic" charset="0"/>
                <a:hlinkClick r:id="rId6"/>
              </a:rPr>
              <a:t>mail@pschweizer.ch</a:t>
            </a:r>
            <a:endParaRPr lang="de-CH" sz="1900" dirty="0">
              <a:latin typeface="Arial" charset="0"/>
              <a:ea typeface="MS PGothic" charset="0"/>
            </a:endParaRPr>
          </a:p>
          <a:p>
            <a:pPr marL="0" indent="0">
              <a:buNone/>
              <a:tabLst>
                <a:tab pos="5029200" algn="l"/>
              </a:tabLst>
              <a:defRPr/>
            </a:pPr>
            <a:endParaRPr lang="de-CH" sz="1000" dirty="0">
              <a:latin typeface="Arial" charset="0"/>
              <a:ea typeface="MS PGothic" charset="0"/>
            </a:endParaRPr>
          </a:p>
          <a:p>
            <a:pPr marL="0" indent="0">
              <a:buNone/>
            </a:pPr>
            <a:r>
              <a:rPr lang="de-CH" sz="1900" b="1" dirty="0"/>
              <a:t>Spenden-Konto</a:t>
            </a:r>
            <a:endParaRPr lang="de-CH" sz="1900" dirty="0"/>
          </a:p>
          <a:p>
            <a:pPr marL="357188" indent="-357188">
              <a:buNone/>
            </a:pPr>
            <a:r>
              <a:rPr lang="de-CH" sz="1900" dirty="0"/>
              <a:t>	Lions Clubs Schweiz-Liechtenstein, 4500 Solothurn</a:t>
            </a:r>
          </a:p>
          <a:p>
            <a:pPr marL="357188" indent="-357188">
              <a:buNone/>
            </a:pPr>
            <a:r>
              <a:rPr lang="de-CH" sz="1900" dirty="0"/>
              <a:t>     Rubrik CLEAN WATER</a:t>
            </a:r>
            <a:br>
              <a:rPr lang="de-CH" sz="1900" dirty="0"/>
            </a:br>
            <a:r>
              <a:rPr lang="de-CH" sz="1900" dirty="0" err="1"/>
              <a:t>Credit</a:t>
            </a:r>
            <a:r>
              <a:rPr lang="de-CH" sz="1900" dirty="0"/>
              <a:t> Suisse AG, 8001 Zürich</a:t>
            </a:r>
            <a:br>
              <a:rPr lang="de-CH" sz="1900" dirty="0"/>
            </a:br>
            <a:r>
              <a:rPr lang="de-CH" sz="1900" dirty="0"/>
              <a:t>IBAN CH74 0483 5055 2872 2101 6</a:t>
            </a:r>
            <a:br>
              <a:rPr lang="de-CH" sz="1900" dirty="0"/>
            </a:br>
            <a:endParaRPr lang="de-CH" sz="1900" dirty="0"/>
          </a:p>
          <a:p>
            <a:pPr>
              <a:buFont typeface="Arial"/>
              <a:buChar char="•"/>
              <a:tabLst>
                <a:tab pos="5029200" algn="l"/>
              </a:tabLst>
              <a:defRPr/>
            </a:pPr>
            <a:endParaRPr lang="de-CH" sz="1900" dirty="0">
              <a:latin typeface="Arial" charset="0"/>
              <a:ea typeface="MS PGothic" charset="0"/>
            </a:endParaRPr>
          </a:p>
          <a:p>
            <a:pPr marL="0" indent="0">
              <a:buNone/>
              <a:tabLst>
                <a:tab pos="5029200" algn="l"/>
              </a:tabLst>
              <a:defRPr/>
            </a:pPr>
            <a:endParaRPr lang="de-CH" b="1" dirty="0">
              <a:latin typeface="Arial" charset="0"/>
              <a:ea typeface="MS PGothic" charset="0"/>
            </a:endParaRPr>
          </a:p>
          <a:p>
            <a:pPr marL="0" indent="0">
              <a:buNone/>
              <a:tabLst>
                <a:tab pos="5029200" algn="l"/>
              </a:tabLst>
              <a:defRPr/>
            </a:pPr>
            <a:endParaRPr lang="de-CH" sz="1900" dirty="0">
              <a:latin typeface="Arial" charset="0"/>
              <a:ea typeface="MS PGothic" charset="0"/>
            </a:endParaRPr>
          </a:p>
          <a:p>
            <a:pPr>
              <a:buFont typeface="Wingdings" charset="2"/>
              <a:buChar char="Ø"/>
              <a:tabLst>
                <a:tab pos="5029200" algn="l"/>
              </a:tabLst>
              <a:defRPr/>
            </a:pPr>
            <a:endParaRPr lang="de-CH" sz="1900" dirty="0">
              <a:latin typeface="Arial" charset="0"/>
              <a:ea typeface="MS PGothic" charset="0"/>
            </a:endParaRPr>
          </a:p>
          <a:p>
            <a:pPr marL="1528763" indent="0">
              <a:buNone/>
              <a:tabLst>
                <a:tab pos="5029200" algn="l"/>
              </a:tabLst>
              <a:defRPr/>
            </a:pPr>
            <a:endParaRPr lang="de-CH" sz="1900" dirty="0">
              <a:latin typeface="Arial" charset="0"/>
              <a:ea typeface="MS PGothic" charset="0"/>
            </a:endParaRPr>
          </a:p>
          <a:p>
            <a:pPr marL="0" indent="0">
              <a:buNone/>
              <a:tabLst>
                <a:tab pos="5029200" algn="l"/>
              </a:tabLst>
              <a:defRPr/>
            </a:pPr>
            <a:endParaRPr lang="de-CH" sz="1900" dirty="0">
              <a:latin typeface="Arial" charset="0"/>
              <a:ea typeface="MS PGothic" charset="0"/>
            </a:endParaRPr>
          </a:p>
          <a:p>
            <a:pPr>
              <a:tabLst>
                <a:tab pos="5029200" algn="l"/>
              </a:tabLst>
              <a:defRPr/>
            </a:pPr>
            <a:endParaRPr lang="de-CH" sz="1900" dirty="0">
              <a:latin typeface="Arial" charset="0"/>
              <a:ea typeface="MS PGothic" charset="0"/>
            </a:endParaRPr>
          </a:p>
          <a:p>
            <a:pPr>
              <a:tabLst>
                <a:tab pos="5029200" algn="l"/>
              </a:tabLst>
              <a:defRPr/>
            </a:pPr>
            <a:endParaRPr lang="de-CH" dirty="0">
              <a:latin typeface="Arial" charset="0"/>
              <a:ea typeface="MS PGothic" charset="0"/>
            </a:endParaRPr>
          </a:p>
          <a:p>
            <a:pPr>
              <a:tabLst>
                <a:tab pos="5029200" algn="l"/>
              </a:tabLst>
              <a:defRPr/>
            </a:pPr>
            <a:endParaRPr lang="de-CH" dirty="0">
              <a:latin typeface="Arial" charset="0"/>
              <a:ea typeface="MS PGothic" charset="0"/>
            </a:endParaRPr>
          </a:p>
          <a:p>
            <a:pPr>
              <a:tabLst>
                <a:tab pos="5029200" algn="l"/>
              </a:tabLst>
              <a:defRPr/>
            </a:pPr>
            <a:endParaRPr lang="de-CH" dirty="0">
              <a:latin typeface="Arial" charset="0"/>
              <a:ea typeface="MS PGothic" charset="0"/>
            </a:endParaRPr>
          </a:p>
          <a:p>
            <a:pPr>
              <a:tabLst>
                <a:tab pos="5029200" algn="l"/>
              </a:tabLst>
              <a:defRPr/>
            </a:pPr>
            <a:endParaRPr lang="de-CH" dirty="0">
              <a:latin typeface="Arial" charset="0"/>
              <a:ea typeface="MS PGothic" charset="0"/>
            </a:endParaRPr>
          </a:p>
        </p:txBody>
      </p:sp>
      <p:sp>
        <p:nvSpPr>
          <p:cNvPr id="2" name="Titel 1"/>
          <p:cNvSpPr>
            <a:spLocks noGrp="1"/>
          </p:cNvSpPr>
          <p:nvPr>
            <p:ph type="title"/>
          </p:nvPr>
        </p:nvSpPr>
        <p:spPr>
          <a:xfrm>
            <a:off x="251520" y="548680"/>
            <a:ext cx="6873130" cy="365447"/>
          </a:xfrm>
        </p:spPr>
        <p:txBody>
          <a:bodyPr/>
          <a:lstStyle/>
          <a:p>
            <a:r>
              <a:rPr lang="de-DE" dirty="0"/>
              <a:t>Alles klar?</a:t>
            </a:r>
          </a:p>
        </p:txBody>
      </p:sp>
      <p:sp>
        <p:nvSpPr>
          <p:cNvPr id="3" name="Foliennummernplatzhalter 2"/>
          <p:cNvSpPr>
            <a:spLocks noGrp="1"/>
          </p:cNvSpPr>
          <p:nvPr>
            <p:ph type="sldNum" sz="quarter" idx="4"/>
          </p:nvPr>
        </p:nvSpPr>
        <p:spPr/>
        <p:txBody>
          <a:bodyPr/>
          <a:lstStyle/>
          <a:p>
            <a:pPr>
              <a:defRPr/>
            </a:pPr>
            <a:fld id="{B68C82E4-0A5B-AB48-A96E-A262B4503638}" type="slidenum">
              <a:rPr lang="de-DE" smtClean="0"/>
              <a:pPr>
                <a:defRPr/>
              </a:pPr>
              <a:t>34</a:t>
            </a:fld>
            <a:endParaRPr lang="de-DE" dirty="0"/>
          </a:p>
        </p:txBody>
      </p:sp>
    </p:spTree>
    <p:extLst>
      <p:ext uri="{BB962C8B-B14F-4D97-AF65-F5344CB8AC3E}">
        <p14:creationId xmlns:p14="http://schemas.microsoft.com/office/powerpoint/2010/main" val="2807785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a:p>
          <a:p>
            <a:pPr marL="0" indent="0">
              <a:buNone/>
            </a:pPr>
            <a:endParaRPr lang="de-DE" dirty="0"/>
          </a:p>
          <a:p>
            <a:pPr marL="0" indent="0">
              <a:buNone/>
            </a:pPr>
            <a:r>
              <a:rPr lang="de-CH" i="1" dirty="0"/>
              <a:t>Wir zählen auf euch, geschätzte Lions </a:t>
            </a:r>
            <a:endParaRPr lang="de-DE" dirty="0"/>
          </a:p>
          <a:p>
            <a:pPr marL="0" indent="0">
              <a:buNone/>
            </a:pPr>
            <a:endParaRPr lang="de-DE" dirty="0"/>
          </a:p>
          <a:p>
            <a:pPr marL="0" indent="0">
              <a:buNone/>
            </a:pPr>
            <a:endParaRPr lang="de-DE" dirty="0"/>
          </a:p>
          <a:p>
            <a:pPr marL="0" indent="0">
              <a:buNone/>
            </a:pPr>
            <a:endParaRPr lang="de-DE" dirty="0"/>
          </a:p>
          <a:p>
            <a:pPr marL="173038" indent="-173038">
              <a:buNone/>
            </a:pPr>
            <a:r>
              <a:rPr lang="de-DE" sz="3200" b="1" dirty="0"/>
              <a:t>	Herzlichen Dank</a:t>
            </a:r>
          </a:p>
        </p:txBody>
      </p:sp>
      <p:sp>
        <p:nvSpPr>
          <p:cNvPr id="3" name="Titel 2"/>
          <p:cNvSpPr>
            <a:spLocks noGrp="1"/>
          </p:cNvSpPr>
          <p:nvPr>
            <p:ph type="title"/>
          </p:nvPr>
        </p:nvSpPr>
        <p:spPr/>
        <p:txBody>
          <a:bodyPr/>
          <a:lstStyle/>
          <a:p>
            <a:endParaRPr lang="de-DE"/>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35</a:t>
            </a:fld>
            <a:endParaRPr lang="de-DE" dirty="0"/>
          </a:p>
        </p:txBody>
      </p:sp>
      <p:pic>
        <p:nvPicPr>
          <p:cNvPr id="5" name="Inhaltsplatzhalter 4">
            <a:extLst>
              <a:ext uri="{FF2B5EF4-FFF2-40B4-BE49-F238E27FC236}">
                <a16:creationId xmlns:a16="http://schemas.microsoft.com/office/drawing/2014/main" id="{4DA8CC14-4ADA-4E2F-B1C3-CE6E9C07CA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580112" y="2712084"/>
            <a:ext cx="3237196" cy="3237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hteck 5"/>
          <p:cNvSpPr/>
          <p:nvPr/>
        </p:nvSpPr>
        <p:spPr>
          <a:xfrm>
            <a:off x="432048" y="4874384"/>
            <a:ext cx="4572000" cy="1938992"/>
          </a:xfrm>
          <a:prstGeom prst="rect">
            <a:avLst/>
          </a:prstGeom>
        </p:spPr>
        <p:txBody>
          <a:bodyPr>
            <a:spAutoFit/>
          </a:bodyPr>
          <a:lstStyle/>
          <a:p>
            <a:pPr marL="0" indent="0">
              <a:buFont typeface="Arial" charset="0"/>
              <a:buNone/>
              <a:defRPr/>
            </a:pPr>
            <a:r>
              <a:rPr lang="de-DE" sz="1600" dirty="0"/>
              <a:t>Quellennachweis:</a:t>
            </a:r>
          </a:p>
          <a:p>
            <a:pPr marL="285750" indent="-285750">
              <a:buFont typeface="Arial"/>
              <a:buChar char="•"/>
              <a:defRPr/>
            </a:pPr>
            <a:r>
              <a:rPr lang="de-DE" sz="1600" dirty="0"/>
              <a:t>Bilder, Grafik: Dr. med. K. Grimm</a:t>
            </a:r>
          </a:p>
          <a:p>
            <a:pPr marL="285750" indent="-285750">
              <a:buFont typeface="Arial"/>
              <a:buChar char="•"/>
              <a:tabLst>
                <a:tab pos="896938" algn="l"/>
              </a:tabLst>
              <a:defRPr/>
            </a:pPr>
            <a:r>
              <a:rPr lang="de-DE" sz="1600" dirty="0"/>
              <a:t>Inhalt:	Dr. med. K. Grimm,</a:t>
            </a:r>
            <a:br>
              <a:rPr lang="de-DE" sz="1600" dirty="0"/>
            </a:br>
            <a:r>
              <a:rPr lang="de-DE" sz="1600" dirty="0"/>
              <a:t>	DEZA, R. </a:t>
            </a:r>
            <a:r>
              <a:rPr lang="de-DE" sz="1600" dirty="0" err="1"/>
              <a:t>Chenevard</a:t>
            </a:r>
            <a:r>
              <a:rPr lang="de-DE" sz="1600" dirty="0"/>
              <a:t>,</a:t>
            </a:r>
          </a:p>
          <a:p>
            <a:pPr marL="182563" indent="-182563">
              <a:buFont typeface="Arial" charset="0"/>
              <a:buNone/>
              <a:tabLst>
                <a:tab pos="896938" algn="l"/>
              </a:tabLst>
              <a:defRPr/>
            </a:pPr>
            <a:r>
              <a:rPr lang="de-DE" sz="1600" dirty="0"/>
              <a:t>		EDA, W. Roos</a:t>
            </a:r>
          </a:p>
          <a:p>
            <a:pPr marL="182563" indent="-182563">
              <a:tabLst>
                <a:tab pos="801688" algn="l"/>
              </a:tabLst>
              <a:defRPr/>
            </a:pPr>
            <a:r>
              <a:rPr lang="de-DE" sz="1600" dirty="0"/>
              <a:t>Zusätzliche Infos zum Land: siehe Notizblätter</a:t>
            </a:r>
          </a:p>
          <a:p>
            <a:pPr marL="182563" indent="-182563">
              <a:buFont typeface="Arial" charset="0"/>
              <a:buNone/>
              <a:tabLst>
                <a:tab pos="801688" algn="l"/>
              </a:tabLst>
              <a:defRPr/>
            </a:pPr>
            <a:endParaRPr lang="de-DE" dirty="0"/>
          </a:p>
        </p:txBody>
      </p:sp>
    </p:spTree>
    <p:extLst>
      <p:ext uri="{BB962C8B-B14F-4D97-AF65-F5344CB8AC3E}">
        <p14:creationId xmlns:p14="http://schemas.microsoft.com/office/powerpoint/2010/main" val="96699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4</a:t>
            </a:fld>
            <a:endParaRPr lang="de-DE" dirty="0"/>
          </a:p>
        </p:txBody>
      </p:sp>
      <p:sp>
        <p:nvSpPr>
          <p:cNvPr id="6" name="Inhaltsplatzhalter 2">
            <a:extLst>
              <a:ext uri="{FF2B5EF4-FFF2-40B4-BE49-F238E27FC236}">
                <a16:creationId xmlns:a16="http://schemas.microsoft.com/office/drawing/2014/main" id="{437B320B-9F24-451B-8806-9DB237B146CA}"/>
              </a:ext>
            </a:extLst>
          </p:cNvPr>
          <p:cNvSpPr>
            <a:spLocks noGrp="1"/>
          </p:cNvSpPr>
          <p:nvPr>
            <p:ph idx="1"/>
          </p:nvPr>
        </p:nvSpPr>
        <p:spPr>
          <a:xfrm>
            <a:off x="323528" y="2132856"/>
            <a:ext cx="7704856" cy="3495330"/>
          </a:xfrm>
        </p:spPr>
        <p:txBody>
          <a:bodyPr>
            <a:normAutofit/>
          </a:bodyPr>
          <a:lstStyle/>
          <a:p>
            <a:pPr marL="0" indent="0">
              <a:lnSpc>
                <a:spcPct val="107000"/>
              </a:lnSpc>
              <a:spcAft>
                <a:spcPts val="800"/>
              </a:spcAft>
              <a:buNone/>
            </a:pPr>
            <a:r>
              <a:rPr lang="de-CH" dirty="0">
                <a:ea typeface="Calibri" panose="020F0502020204030204" pitchFamily="34" charset="0"/>
                <a:cs typeface="Times New Roman" panose="02020603050405020304" pitchFamily="18" charset="0"/>
              </a:rPr>
              <a:t>«Das harte Land der Berge</a:t>
            </a:r>
          </a:p>
          <a:p>
            <a:pPr marL="0" indent="0">
              <a:lnSpc>
                <a:spcPct val="107000"/>
              </a:lnSpc>
              <a:spcAft>
                <a:spcPts val="800"/>
              </a:spcAft>
              <a:buNone/>
            </a:pPr>
            <a:r>
              <a:rPr lang="de-CH" dirty="0">
                <a:ea typeface="Calibri" panose="020F0502020204030204" pitchFamily="34" charset="0"/>
                <a:cs typeface="Times New Roman" panose="02020603050405020304" pitchFamily="18" charset="0"/>
              </a:rPr>
              <a:t>  hat mein weiches Herz</a:t>
            </a:r>
          </a:p>
          <a:p>
            <a:pPr marL="0" indent="0">
              <a:lnSpc>
                <a:spcPct val="107000"/>
              </a:lnSpc>
              <a:spcAft>
                <a:spcPts val="800"/>
              </a:spcAft>
              <a:buNone/>
            </a:pPr>
            <a:r>
              <a:rPr lang="de-CH" dirty="0">
                <a:ea typeface="Calibri" panose="020F0502020204030204" pitchFamily="34" charset="0"/>
                <a:cs typeface="Times New Roman" panose="02020603050405020304" pitchFamily="18" charset="0"/>
              </a:rPr>
              <a:t>  geschaffen»</a:t>
            </a:r>
          </a:p>
          <a:p>
            <a:pPr marL="0" indent="0">
              <a:lnSpc>
                <a:spcPct val="107000"/>
              </a:lnSpc>
              <a:spcAft>
                <a:spcPts val="800"/>
              </a:spcAft>
              <a:buNone/>
            </a:pPr>
            <a:endParaRPr lang="de-CH"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de-CH" sz="1800" dirty="0">
                <a:ea typeface="Calibri" panose="020F0502020204030204" pitchFamily="34" charset="0"/>
                <a:cs typeface="Times New Roman" panose="02020603050405020304" pitchFamily="18" charset="0"/>
              </a:rPr>
              <a:t>  </a:t>
            </a:r>
            <a:r>
              <a:rPr lang="de-CH" sz="1800" dirty="0" err="1">
                <a:ea typeface="Calibri" panose="020F0502020204030204" pitchFamily="34" charset="0"/>
                <a:cs typeface="Times New Roman" panose="02020603050405020304" pitchFamily="18" charset="0"/>
              </a:rPr>
              <a:t>Loiq</a:t>
            </a:r>
            <a:r>
              <a:rPr lang="de-CH" sz="1800" dirty="0">
                <a:ea typeface="Calibri" panose="020F0502020204030204" pitchFamily="34" charset="0"/>
                <a:cs typeface="Times New Roman" panose="02020603050405020304" pitchFamily="18" charset="0"/>
              </a:rPr>
              <a:t> </a:t>
            </a:r>
            <a:r>
              <a:rPr lang="de-CH" sz="1800" dirty="0" err="1">
                <a:ea typeface="Calibri" panose="020F0502020204030204" pitchFamily="34" charset="0"/>
                <a:cs typeface="Times New Roman" panose="02020603050405020304" pitchFamily="18" charset="0"/>
              </a:rPr>
              <a:t>Scherali</a:t>
            </a:r>
            <a:r>
              <a:rPr lang="de-CH" sz="1800" dirty="0">
                <a:ea typeface="Calibri" panose="020F0502020204030204" pitchFamily="34" charset="0"/>
                <a:cs typeface="Times New Roman" panose="02020603050405020304" pitchFamily="18" charset="0"/>
              </a:rPr>
              <a:t>        1941-2000</a:t>
            </a:r>
          </a:p>
          <a:p>
            <a:pPr marL="0" indent="0">
              <a:lnSpc>
                <a:spcPct val="107000"/>
              </a:lnSpc>
              <a:spcAft>
                <a:spcPts val="800"/>
              </a:spcAft>
              <a:buNone/>
            </a:pPr>
            <a:endParaRPr lang="de-CH" sz="6200" dirty="0">
              <a:ea typeface="Calibri" panose="020F0502020204030204" pitchFamily="34" charset="0"/>
              <a:cs typeface="Times New Roman" panose="02020603050405020304" pitchFamily="18" charset="0"/>
            </a:endParaRPr>
          </a:p>
        </p:txBody>
      </p:sp>
      <p:pic>
        <p:nvPicPr>
          <p:cNvPr id="5" name="Grafik 1">
            <a:extLst>
              <a:ext uri="{FF2B5EF4-FFF2-40B4-BE49-F238E27FC236}">
                <a16:creationId xmlns:a16="http://schemas.microsoft.com/office/drawing/2014/main" id="{C04CEB4A-1B5A-493F-B606-65405D6B4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1796" y="1124744"/>
            <a:ext cx="3104660" cy="5301208"/>
          </a:xfrm>
          <a:prstGeom prst="rect">
            <a:avLst/>
          </a:prstGeom>
        </p:spPr>
      </p:pic>
    </p:spTree>
    <p:extLst>
      <p:ext uri="{BB962C8B-B14F-4D97-AF65-F5344CB8AC3E}">
        <p14:creationId xmlns:p14="http://schemas.microsoft.com/office/powerpoint/2010/main" val="63351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Tadschikistan und seine Nachbarn</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5</a:t>
            </a:fld>
            <a:endParaRPr lang="de-DE" dirty="0"/>
          </a:p>
        </p:txBody>
      </p:sp>
      <p:pic>
        <p:nvPicPr>
          <p:cNvPr id="7" name="Bild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1412776"/>
            <a:ext cx="6798444" cy="5001290"/>
          </a:xfrm>
          <a:prstGeom prst="rect">
            <a:avLst/>
          </a:prstGeom>
        </p:spPr>
      </p:pic>
    </p:spTree>
    <p:extLst>
      <p:ext uri="{BB962C8B-B14F-4D97-AF65-F5344CB8AC3E}">
        <p14:creationId xmlns:p14="http://schemas.microsoft.com/office/powerpoint/2010/main" val="181562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Tadschikistan </a:t>
            </a:r>
            <a:r>
              <a:rPr lang="mr-IN" dirty="0"/>
              <a:t>–</a:t>
            </a:r>
            <a:r>
              <a:rPr lang="de-DE" dirty="0"/>
              <a:t> im Westen Landwirtschaft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6</a:t>
            </a:fld>
            <a:endParaRPr lang="de-DE" dirty="0"/>
          </a:p>
        </p:txBody>
      </p:sp>
      <p:pic>
        <p:nvPicPr>
          <p:cNvPr id="5" name="Grafik 2">
            <a:extLst>
              <a:ext uri="{FF2B5EF4-FFF2-40B4-BE49-F238E27FC236}">
                <a16:creationId xmlns:a16="http://schemas.microsoft.com/office/drawing/2014/main" id="{A8631060-0708-419A-9FA2-C31B210DE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412776"/>
            <a:ext cx="7459588" cy="4973059"/>
          </a:xfrm>
          <a:prstGeom prst="rect">
            <a:avLst/>
          </a:prstGeom>
        </p:spPr>
      </p:pic>
      <p:pic>
        <p:nvPicPr>
          <p:cNvPr id="6" name="Grafik 3">
            <a:extLst>
              <a:ext uri="{FF2B5EF4-FFF2-40B4-BE49-F238E27FC236}">
                <a16:creationId xmlns:a16="http://schemas.microsoft.com/office/drawing/2014/main" id="{0B31A510-FA68-4D0A-A71C-7E21C33E46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240" y="1414453"/>
            <a:ext cx="2054698" cy="1367054"/>
          </a:xfrm>
          <a:prstGeom prst="rect">
            <a:avLst/>
          </a:prstGeom>
        </p:spPr>
      </p:pic>
    </p:spTree>
    <p:extLst>
      <p:ext uri="{BB962C8B-B14F-4D97-AF65-F5344CB8AC3E}">
        <p14:creationId xmlns:p14="http://schemas.microsoft.com/office/powerpoint/2010/main" val="288272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 im Osten das </a:t>
            </a:r>
            <a:r>
              <a:rPr lang="de-CH" dirty="0" err="1"/>
              <a:t>Pamirgebirge</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7</a:t>
            </a:fld>
            <a:endParaRPr lang="de-DE" dirty="0"/>
          </a:p>
        </p:txBody>
      </p:sp>
      <p:pic>
        <p:nvPicPr>
          <p:cNvPr id="5" name="Grafik 5">
            <a:extLst>
              <a:ext uri="{FF2B5EF4-FFF2-40B4-BE49-F238E27FC236}">
                <a16:creationId xmlns:a16="http://schemas.microsoft.com/office/drawing/2014/main" id="{8A31D320-8055-4260-909A-4EB98835F93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28578" y="1556792"/>
            <a:ext cx="8319886" cy="4824536"/>
          </a:xfrm>
          <a:prstGeom prst="rect">
            <a:avLst/>
          </a:prstGeom>
        </p:spPr>
      </p:pic>
    </p:spTree>
    <p:extLst>
      <p:ext uri="{BB962C8B-B14F-4D97-AF65-F5344CB8AC3E}">
        <p14:creationId xmlns:p14="http://schemas.microsoft.com/office/powerpoint/2010/main" val="421151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Schweiz </a:t>
            </a:r>
            <a:r>
              <a:rPr lang="mr-IN" dirty="0"/>
              <a:t>–</a:t>
            </a:r>
            <a:r>
              <a:rPr lang="de-DE" dirty="0"/>
              <a:t> Tadschikistan</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8</a:t>
            </a:fld>
            <a:endParaRPr lang="de-DE" dirty="0"/>
          </a:p>
        </p:txBody>
      </p:sp>
      <p:graphicFrame>
        <p:nvGraphicFramePr>
          <p:cNvPr id="5" name="Tabelle 4">
            <a:extLst>
              <a:ext uri="{FF2B5EF4-FFF2-40B4-BE49-F238E27FC236}">
                <a16:creationId xmlns:a16="http://schemas.microsoft.com/office/drawing/2014/main" id="{5295F732-08BC-4284-A7C3-3F18ABCB02FD}"/>
              </a:ext>
            </a:extLst>
          </p:cNvPr>
          <p:cNvGraphicFramePr>
            <a:graphicFrameLocks noGrp="1"/>
          </p:cNvGraphicFramePr>
          <p:nvPr/>
        </p:nvGraphicFramePr>
        <p:xfrm>
          <a:off x="251521" y="2006892"/>
          <a:ext cx="8640959" cy="4306280"/>
        </p:xfrm>
        <a:graphic>
          <a:graphicData uri="http://schemas.openxmlformats.org/drawingml/2006/table">
            <a:tbl>
              <a:tblPr firstRow="1" bandRow="1">
                <a:tableStyleId>{C083E6E3-FA7D-4D7B-A595-EF9225AFEA82}</a:tableStyleId>
              </a:tblPr>
              <a:tblGrid>
                <a:gridCol w="3168351">
                  <a:extLst>
                    <a:ext uri="{9D8B030D-6E8A-4147-A177-3AD203B41FA5}">
                      <a16:colId xmlns:a16="http://schemas.microsoft.com/office/drawing/2014/main" val="3997872770"/>
                    </a:ext>
                  </a:extLst>
                </a:gridCol>
                <a:gridCol w="2736304">
                  <a:extLst>
                    <a:ext uri="{9D8B030D-6E8A-4147-A177-3AD203B41FA5}">
                      <a16:colId xmlns:a16="http://schemas.microsoft.com/office/drawing/2014/main" val="998754187"/>
                    </a:ext>
                  </a:extLst>
                </a:gridCol>
                <a:gridCol w="2736304">
                  <a:extLst>
                    <a:ext uri="{9D8B030D-6E8A-4147-A177-3AD203B41FA5}">
                      <a16:colId xmlns:a16="http://schemas.microsoft.com/office/drawing/2014/main" val="3002112307"/>
                    </a:ext>
                  </a:extLst>
                </a:gridCol>
              </a:tblGrid>
              <a:tr h="360021">
                <a:tc>
                  <a:txBody>
                    <a:bodyPr/>
                    <a:lstStyle/>
                    <a:p>
                      <a:endParaRPr lang="de-CH" dirty="0"/>
                    </a:p>
                  </a:txBody>
                  <a:tcPr/>
                </a:tc>
                <a:tc>
                  <a:txBody>
                    <a:bodyPr/>
                    <a:lstStyle/>
                    <a:p>
                      <a:r>
                        <a:rPr lang="de-CH" dirty="0">
                          <a:solidFill>
                            <a:srgbClr val="FFFFFF"/>
                          </a:solidFill>
                        </a:rPr>
                        <a:t>Schweiz</a:t>
                      </a:r>
                    </a:p>
                  </a:txBody>
                  <a:tcPr>
                    <a:solidFill>
                      <a:srgbClr val="FF0000"/>
                    </a:solidFill>
                  </a:tcPr>
                </a:tc>
                <a:tc>
                  <a:txBody>
                    <a:bodyPr/>
                    <a:lstStyle/>
                    <a:p>
                      <a:r>
                        <a:rPr lang="de-CH" dirty="0"/>
                        <a:t>   </a:t>
                      </a:r>
                      <a:r>
                        <a:rPr lang="de-CH" dirty="0">
                          <a:solidFill>
                            <a:schemeClr val="bg1"/>
                          </a:solidFill>
                        </a:rPr>
                        <a:t>Tadschikistan</a:t>
                      </a:r>
                    </a:p>
                  </a:txBody>
                  <a:tcPr>
                    <a:solidFill>
                      <a:srgbClr val="008000"/>
                    </a:solidFill>
                  </a:tcPr>
                </a:tc>
                <a:extLst>
                  <a:ext uri="{0D108BD9-81ED-4DB2-BD59-A6C34878D82A}">
                    <a16:rowId xmlns:a16="http://schemas.microsoft.com/office/drawing/2014/main" val="2304389446"/>
                  </a:ext>
                </a:extLst>
              </a:tr>
              <a:tr h="330020">
                <a:tc>
                  <a:txBody>
                    <a:bodyPr/>
                    <a:lstStyle/>
                    <a:p>
                      <a:pPr marL="182563" indent="-182563"/>
                      <a:r>
                        <a:rPr lang="de-CH" sz="1500" dirty="0"/>
                        <a:t>   Staatsform</a:t>
                      </a:r>
                    </a:p>
                  </a:txBody>
                  <a:tcPr/>
                </a:tc>
                <a:tc>
                  <a:txBody>
                    <a:bodyPr/>
                    <a:lstStyle/>
                    <a:p>
                      <a:r>
                        <a:rPr lang="de-CH" sz="1500" dirty="0"/>
                        <a:t>   Föderative, direkte </a:t>
                      </a:r>
                      <a:r>
                        <a:rPr lang="de-CH" sz="1500" dirty="0" err="1"/>
                        <a:t>Demokr</a:t>
                      </a:r>
                      <a:r>
                        <a:rPr lang="de-CH" sz="1500" dirty="0"/>
                        <a:t>.</a:t>
                      </a:r>
                    </a:p>
                  </a:txBody>
                  <a:tcPr/>
                </a:tc>
                <a:tc>
                  <a:txBody>
                    <a:bodyPr/>
                    <a:lstStyle/>
                    <a:p>
                      <a:r>
                        <a:rPr lang="de-CH" sz="1500" dirty="0"/>
                        <a:t>   Präsidiale Republik</a:t>
                      </a:r>
                    </a:p>
                  </a:txBody>
                  <a:tcPr/>
                </a:tc>
                <a:extLst>
                  <a:ext uri="{0D108BD9-81ED-4DB2-BD59-A6C34878D82A}">
                    <a16:rowId xmlns:a16="http://schemas.microsoft.com/office/drawing/2014/main" val="1418328612"/>
                  </a:ext>
                </a:extLst>
              </a:tr>
              <a:tr h="330020">
                <a:tc>
                  <a:txBody>
                    <a:bodyPr/>
                    <a:lstStyle/>
                    <a:p>
                      <a:pPr marL="182563" indent="-182563"/>
                      <a:r>
                        <a:rPr lang="de-CH" sz="1500" dirty="0"/>
                        <a:t>   Staatsgründung / Unabhängigkeit</a:t>
                      </a:r>
                    </a:p>
                  </a:txBody>
                  <a:tcPr/>
                </a:tc>
                <a:tc>
                  <a:txBody>
                    <a:bodyPr/>
                    <a:lstStyle/>
                    <a:p>
                      <a:r>
                        <a:rPr lang="de-CH" sz="1500" dirty="0"/>
                        <a:t>   1291</a:t>
                      </a:r>
                    </a:p>
                  </a:txBody>
                  <a:tcPr/>
                </a:tc>
                <a:tc>
                  <a:txBody>
                    <a:bodyPr/>
                    <a:lstStyle/>
                    <a:p>
                      <a:r>
                        <a:rPr lang="de-CH" sz="1500" dirty="0"/>
                        <a:t>   1991</a:t>
                      </a:r>
                    </a:p>
                  </a:txBody>
                  <a:tcPr/>
                </a:tc>
                <a:extLst>
                  <a:ext uri="{0D108BD9-81ED-4DB2-BD59-A6C34878D82A}">
                    <a16:rowId xmlns:a16="http://schemas.microsoft.com/office/drawing/2014/main" val="3004544579"/>
                  </a:ext>
                </a:extLst>
              </a:tr>
              <a:tr h="342352">
                <a:tc>
                  <a:txBody>
                    <a:bodyPr/>
                    <a:lstStyle/>
                    <a:p>
                      <a:r>
                        <a:rPr lang="de-CH" sz="1500" dirty="0"/>
                        <a:t>   </a:t>
                      </a:r>
                      <a:r>
                        <a:rPr lang="de-CH" sz="1500" dirty="0">
                          <a:solidFill>
                            <a:srgbClr val="FF0000"/>
                          </a:solidFill>
                        </a:rPr>
                        <a:t>Einwohner  (2016)</a:t>
                      </a:r>
                    </a:p>
                  </a:txBody>
                  <a:tcPr/>
                </a:tc>
                <a:tc>
                  <a:txBody>
                    <a:bodyPr/>
                    <a:lstStyle/>
                    <a:p>
                      <a:r>
                        <a:rPr lang="de-CH" sz="1500" dirty="0"/>
                        <a:t>   </a:t>
                      </a:r>
                      <a:r>
                        <a:rPr lang="de-CH" sz="1500" dirty="0">
                          <a:solidFill>
                            <a:srgbClr val="FF0000"/>
                          </a:solidFill>
                        </a:rPr>
                        <a:t>8’418’000</a:t>
                      </a:r>
                      <a:r>
                        <a:rPr lang="de-CH" sz="1500" dirty="0"/>
                        <a:t>  =  204 pro km2</a:t>
                      </a:r>
                    </a:p>
                  </a:txBody>
                  <a:tcPr/>
                </a:tc>
                <a:tc>
                  <a:txBody>
                    <a:bodyPr/>
                    <a:lstStyle/>
                    <a:p>
                      <a:r>
                        <a:rPr lang="de-CH" sz="1500" dirty="0"/>
                        <a:t>   </a:t>
                      </a:r>
                      <a:r>
                        <a:rPr lang="de-CH" sz="1500" dirty="0">
                          <a:solidFill>
                            <a:srgbClr val="FF0000"/>
                          </a:solidFill>
                        </a:rPr>
                        <a:t>8’735’000  </a:t>
                      </a:r>
                      <a:r>
                        <a:rPr lang="de-CH" sz="1500" dirty="0">
                          <a:solidFill>
                            <a:schemeClr val="tx1"/>
                          </a:solidFill>
                        </a:rPr>
                        <a:t>=  61 pro km2</a:t>
                      </a:r>
                    </a:p>
                  </a:txBody>
                  <a:tcPr/>
                </a:tc>
                <a:extLst>
                  <a:ext uri="{0D108BD9-81ED-4DB2-BD59-A6C34878D82A}">
                    <a16:rowId xmlns:a16="http://schemas.microsoft.com/office/drawing/2014/main" val="988073559"/>
                  </a:ext>
                </a:extLst>
              </a:tr>
              <a:tr h="342352">
                <a:tc>
                  <a:txBody>
                    <a:bodyPr/>
                    <a:lstStyle/>
                    <a:p>
                      <a:r>
                        <a:rPr lang="de-CH" sz="1500" dirty="0">
                          <a:solidFill>
                            <a:srgbClr val="FF0000"/>
                          </a:solidFill>
                        </a:rPr>
                        <a:t>   Fläche</a:t>
                      </a:r>
                    </a:p>
                  </a:txBody>
                  <a:tcPr/>
                </a:tc>
                <a:tc>
                  <a:txBody>
                    <a:bodyPr/>
                    <a:lstStyle/>
                    <a:p>
                      <a:r>
                        <a:rPr lang="de-CH" sz="1500" dirty="0">
                          <a:solidFill>
                            <a:srgbClr val="FF0000"/>
                          </a:solidFill>
                        </a:rPr>
                        <a:t>   41’285 km2</a:t>
                      </a:r>
                    </a:p>
                  </a:txBody>
                  <a:tcPr/>
                </a:tc>
                <a:tc>
                  <a:txBody>
                    <a:bodyPr/>
                    <a:lstStyle/>
                    <a:p>
                      <a:r>
                        <a:rPr lang="de-CH" sz="1500" dirty="0">
                          <a:solidFill>
                            <a:srgbClr val="FF0000"/>
                          </a:solidFill>
                        </a:rPr>
                        <a:t>   143’100 km2</a:t>
                      </a:r>
                    </a:p>
                  </a:txBody>
                  <a:tcPr/>
                </a:tc>
                <a:extLst>
                  <a:ext uri="{0D108BD9-81ED-4DB2-BD59-A6C34878D82A}">
                    <a16:rowId xmlns:a16="http://schemas.microsoft.com/office/drawing/2014/main" val="10004"/>
                  </a:ext>
                </a:extLst>
              </a:tr>
              <a:tr h="342352">
                <a:tc>
                  <a:txBody>
                    <a:bodyPr/>
                    <a:lstStyle/>
                    <a:p>
                      <a:r>
                        <a:rPr lang="de-CH" sz="1500" dirty="0"/>
                        <a:t>   Gebirge</a:t>
                      </a:r>
                    </a:p>
                  </a:txBody>
                  <a:tcPr/>
                </a:tc>
                <a:tc>
                  <a:txBody>
                    <a:bodyPr/>
                    <a:lstStyle/>
                    <a:p>
                      <a:r>
                        <a:rPr lang="de-CH" sz="1500" dirty="0"/>
                        <a:t>   70%</a:t>
                      </a:r>
                    </a:p>
                  </a:txBody>
                  <a:tcPr/>
                </a:tc>
                <a:tc>
                  <a:txBody>
                    <a:bodyPr/>
                    <a:lstStyle/>
                    <a:p>
                      <a:r>
                        <a:rPr lang="de-CH" sz="1500" dirty="0"/>
                        <a:t>   93%</a:t>
                      </a:r>
                    </a:p>
                  </a:txBody>
                  <a:tcPr/>
                </a:tc>
                <a:extLst>
                  <a:ext uri="{0D108BD9-81ED-4DB2-BD59-A6C34878D82A}">
                    <a16:rowId xmlns:a16="http://schemas.microsoft.com/office/drawing/2014/main" val="10005"/>
                  </a:ext>
                </a:extLst>
              </a:tr>
              <a:tr h="342352">
                <a:tc>
                  <a:txBody>
                    <a:bodyPr/>
                    <a:lstStyle/>
                    <a:p>
                      <a:r>
                        <a:rPr lang="de-CH" sz="1500" dirty="0"/>
                        <a:t>   </a:t>
                      </a:r>
                      <a:r>
                        <a:rPr lang="de-CH" sz="1500" dirty="0" err="1">
                          <a:solidFill>
                            <a:srgbClr val="FF0000"/>
                          </a:solidFill>
                        </a:rPr>
                        <a:t>bewirtschaftbare</a:t>
                      </a:r>
                      <a:r>
                        <a:rPr lang="de-CH" sz="1500" dirty="0">
                          <a:solidFill>
                            <a:srgbClr val="FF0000"/>
                          </a:solidFill>
                        </a:rPr>
                        <a:t> Fläche</a:t>
                      </a:r>
                    </a:p>
                  </a:txBody>
                  <a:tcPr/>
                </a:tc>
                <a:tc>
                  <a:txBody>
                    <a:bodyPr/>
                    <a:lstStyle/>
                    <a:p>
                      <a:r>
                        <a:rPr lang="de-CH" sz="1500" dirty="0"/>
                        <a:t>   </a:t>
                      </a:r>
                      <a:r>
                        <a:rPr lang="de-CH" sz="1500" dirty="0">
                          <a:solidFill>
                            <a:srgbClr val="FF0000"/>
                          </a:solidFill>
                        </a:rPr>
                        <a:t>30%  (ca. 12’000 km2)</a:t>
                      </a:r>
                    </a:p>
                  </a:txBody>
                  <a:tcPr/>
                </a:tc>
                <a:tc>
                  <a:txBody>
                    <a:bodyPr/>
                    <a:lstStyle/>
                    <a:p>
                      <a:r>
                        <a:rPr lang="de-CH" sz="1500" dirty="0"/>
                        <a:t>    </a:t>
                      </a:r>
                      <a:r>
                        <a:rPr lang="de-CH" sz="1500" dirty="0">
                          <a:solidFill>
                            <a:srgbClr val="FF0000"/>
                          </a:solidFill>
                        </a:rPr>
                        <a:t> 7%  (ca. 10’000 km2)</a:t>
                      </a:r>
                    </a:p>
                  </a:txBody>
                  <a:tcPr/>
                </a:tc>
                <a:extLst>
                  <a:ext uri="{0D108BD9-81ED-4DB2-BD59-A6C34878D82A}">
                    <a16:rowId xmlns:a16="http://schemas.microsoft.com/office/drawing/2014/main" val="10006"/>
                  </a:ext>
                </a:extLst>
              </a:tr>
              <a:tr h="342352">
                <a:tc>
                  <a:txBody>
                    <a:bodyPr/>
                    <a:lstStyle/>
                    <a:p>
                      <a:r>
                        <a:rPr lang="de-CH" sz="1500" dirty="0">
                          <a:solidFill>
                            <a:srgbClr val="FF0000"/>
                          </a:solidFill>
                        </a:rPr>
                        <a:t>   Seen</a:t>
                      </a:r>
                    </a:p>
                  </a:txBody>
                  <a:tcPr/>
                </a:tc>
                <a:tc>
                  <a:txBody>
                    <a:bodyPr/>
                    <a:lstStyle/>
                    <a:p>
                      <a:r>
                        <a:rPr lang="de-CH" sz="1500" dirty="0">
                          <a:solidFill>
                            <a:srgbClr val="FF0000"/>
                          </a:solidFill>
                        </a:rPr>
                        <a:t>   1500</a:t>
                      </a:r>
                    </a:p>
                  </a:txBody>
                  <a:tcPr/>
                </a:tc>
                <a:tc>
                  <a:txBody>
                    <a:bodyPr/>
                    <a:lstStyle/>
                    <a:p>
                      <a:r>
                        <a:rPr lang="de-CH" sz="1500" dirty="0">
                          <a:solidFill>
                            <a:srgbClr val="FF0000"/>
                          </a:solidFill>
                        </a:rPr>
                        <a:t>   2000</a:t>
                      </a:r>
                    </a:p>
                  </a:txBody>
                  <a:tcPr/>
                </a:tc>
                <a:extLst>
                  <a:ext uri="{0D108BD9-81ED-4DB2-BD59-A6C34878D82A}">
                    <a16:rowId xmlns:a16="http://schemas.microsoft.com/office/drawing/2014/main" val="10007"/>
                  </a:ext>
                </a:extLst>
              </a:tr>
              <a:tr h="360040">
                <a:tc>
                  <a:txBody>
                    <a:bodyPr/>
                    <a:lstStyle/>
                    <a:p>
                      <a:r>
                        <a:rPr lang="de-CH" sz="1500" dirty="0"/>
                        <a:t>   Hauptstadt</a:t>
                      </a:r>
                    </a:p>
                  </a:txBody>
                  <a:tcPr/>
                </a:tc>
                <a:tc>
                  <a:txBody>
                    <a:bodyPr/>
                    <a:lstStyle/>
                    <a:p>
                      <a:r>
                        <a:rPr lang="de-CH" sz="1500" dirty="0"/>
                        <a:t>   Bern  (1848)</a:t>
                      </a:r>
                    </a:p>
                  </a:txBody>
                  <a:tcPr/>
                </a:tc>
                <a:tc>
                  <a:txBody>
                    <a:bodyPr/>
                    <a:lstStyle/>
                    <a:p>
                      <a:r>
                        <a:rPr lang="de-CH" sz="1500" dirty="0"/>
                        <a:t>   Duschanbe  (1924)</a:t>
                      </a:r>
                    </a:p>
                  </a:txBody>
                  <a:tcPr/>
                </a:tc>
                <a:extLst>
                  <a:ext uri="{0D108BD9-81ED-4DB2-BD59-A6C34878D82A}">
                    <a16:rowId xmlns:a16="http://schemas.microsoft.com/office/drawing/2014/main" val="2125266113"/>
                  </a:ext>
                </a:extLst>
              </a:tr>
              <a:tr h="330020">
                <a:tc>
                  <a:txBody>
                    <a:bodyPr/>
                    <a:lstStyle/>
                    <a:p>
                      <a:r>
                        <a:rPr lang="de-CH" sz="1500" dirty="0"/>
                        <a:t>   Einwohnerzahl</a:t>
                      </a:r>
                    </a:p>
                  </a:txBody>
                  <a:tcPr/>
                </a:tc>
                <a:tc>
                  <a:txBody>
                    <a:bodyPr/>
                    <a:lstStyle/>
                    <a:p>
                      <a:r>
                        <a:rPr lang="de-CH" sz="1500" dirty="0"/>
                        <a:t>   142’479  (2017)</a:t>
                      </a:r>
                    </a:p>
                  </a:txBody>
                  <a:tcPr/>
                </a:tc>
                <a:tc>
                  <a:txBody>
                    <a:bodyPr/>
                    <a:lstStyle/>
                    <a:p>
                      <a:r>
                        <a:rPr lang="de-CH" sz="1500" dirty="0"/>
                        <a:t>   780’000  (2016)</a:t>
                      </a:r>
                    </a:p>
                  </a:txBody>
                  <a:tcPr/>
                </a:tc>
                <a:extLst>
                  <a:ext uri="{0D108BD9-81ED-4DB2-BD59-A6C34878D82A}">
                    <a16:rowId xmlns:a16="http://schemas.microsoft.com/office/drawing/2014/main" val="1294698398"/>
                  </a:ext>
                </a:extLst>
              </a:tr>
              <a:tr h="330020">
                <a:tc>
                  <a:txBody>
                    <a:bodyPr/>
                    <a:lstStyle/>
                    <a:p>
                      <a:r>
                        <a:rPr lang="de-CH" sz="1500" dirty="0"/>
                        <a:t>   Bruttoinlandsprodukt</a:t>
                      </a:r>
                    </a:p>
                  </a:txBody>
                  <a:tcPr/>
                </a:tc>
                <a:tc>
                  <a:txBody>
                    <a:bodyPr/>
                    <a:lstStyle/>
                    <a:p>
                      <a:r>
                        <a:rPr lang="de-CH" sz="1500" dirty="0"/>
                        <a:t>    660 Mia USD  (2016)</a:t>
                      </a:r>
                    </a:p>
                  </a:txBody>
                  <a:tcPr/>
                </a:tc>
                <a:tc>
                  <a:txBody>
                    <a:bodyPr/>
                    <a:lstStyle/>
                    <a:p>
                      <a:r>
                        <a:rPr lang="de-CH" sz="1500" dirty="0"/>
                        <a:t>   6.95 Mia USD  (2016)</a:t>
                      </a:r>
                    </a:p>
                  </a:txBody>
                  <a:tcPr/>
                </a:tc>
                <a:extLst>
                  <a:ext uri="{0D108BD9-81ED-4DB2-BD59-A6C34878D82A}">
                    <a16:rowId xmlns:a16="http://schemas.microsoft.com/office/drawing/2014/main" val="1195539147"/>
                  </a:ext>
                </a:extLst>
              </a:tr>
              <a:tr h="330020">
                <a:tc>
                  <a:txBody>
                    <a:bodyPr/>
                    <a:lstStyle/>
                    <a:p>
                      <a:r>
                        <a:rPr lang="de-CH" sz="1500" dirty="0">
                          <a:solidFill>
                            <a:srgbClr val="FF0000"/>
                          </a:solidFill>
                        </a:rPr>
                        <a:t>   BIP pro Kopf</a:t>
                      </a:r>
                    </a:p>
                  </a:txBody>
                  <a:tcPr/>
                </a:tc>
                <a:tc>
                  <a:txBody>
                    <a:bodyPr/>
                    <a:lstStyle/>
                    <a:p>
                      <a:r>
                        <a:rPr lang="de-CH" sz="1500" dirty="0"/>
                        <a:t>   </a:t>
                      </a:r>
                      <a:r>
                        <a:rPr lang="de-CH" sz="1500" dirty="0">
                          <a:solidFill>
                            <a:srgbClr val="FF0000"/>
                          </a:solidFill>
                        </a:rPr>
                        <a:t>78’800 USD</a:t>
                      </a:r>
                      <a:r>
                        <a:rPr lang="de-CH" sz="1500" dirty="0"/>
                        <a:t>  (2016)</a:t>
                      </a:r>
                    </a:p>
                  </a:txBody>
                  <a:tcPr/>
                </a:tc>
                <a:tc>
                  <a:txBody>
                    <a:bodyPr/>
                    <a:lstStyle/>
                    <a:p>
                      <a:r>
                        <a:rPr lang="de-CH" sz="1500" dirty="0"/>
                        <a:t>   </a:t>
                      </a:r>
                      <a:r>
                        <a:rPr lang="de-CH" sz="1500" dirty="0">
                          <a:solidFill>
                            <a:srgbClr val="FF0000"/>
                          </a:solidFill>
                        </a:rPr>
                        <a:t>786 USD  (2016)</a:t>
                      </a:r>
                    </a:p>
                  </a:txBody>
                  <a:tcPr/>
                </a:tc>
                <a:extLst>
                  <a:ext uri="{0D108BD9-81ED-4DB2-BD59-A6C34878D82A}">
                    <a16:rowId xmlns:a16="http://schemas.microsoft.com/office/drawing/2014/main" val="465802514"/>
                  </a:ext>
                </a:extLst>
              </a:tr>
            </a:tbl>
          </a:graphicData>
        </a:graphic>
      </p:graphicFrame>
      <p:cxnSp>
        <p:nvCxnSpPr>
          <p:cNvPr id="6" name="Gerade Verbindung 5"/>
          <p:cNvCxnSpPr/>
          <p:nvPr/>
        </p:nvCxnSpPr>
        <p:spPr>
          <a:xfrm>
            <a:off x="251520" y="1988840"/>
            <a:ext cx="0" cy="4104456"/>
          </a:xfrm>
          <a:prstGeom prst="line">
            <a:avLst/>
          </a:prstGeom>
          <a:ln w="3175">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Gerade Verbindung 7"/>
          <p:cNvCxnSpPr/>
          <p:nvPr/>
        </p:nvCxnSpPr>
        <p:spPr>
          <a:xfrm>
            <a:off x="8892480" y="1988840"/>
            <a:ext cx="0" cy="4104456"/>
          </a:xfrm>
          <a:prstGeom prst="line">
            <a:avLst/>
          </a:prstGeom>
          <a:ln w="3175">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a:off x="3419872" y="1988840"/>
            <a:ext cx="0" cy="4104456"/>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a:off x="6156176" y="1988840"/>
            <a:ext cx="0" cy="4104456"/>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85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Duschanbe </a:t>
            </a:r>
            <a:r>
              <a:rPr lang="mr-IN" dirty="0"/>
              <a:t>–</a:t>
            </a:r>
            <a:r>
              <a:rPr lang="de-DE" dirty="0"/>
              <a:t> Hauptstadt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9</a:t>
            </a:fld>
            <a:endParaRPr lang="de-DE" dirty="0"/>
          </a:p>
        </p:txBody>
      </p:sp>
      <p:pic>
        <p:nvPicPr>
          <p:cNvPr id="5" name="Bild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2132856"/>
            <a:ext cx="6408712" cy="4262729"/>
          </a:xfrm>
          <a:prstGeom prst="rect">
            <a:avLst/>
          </a:prstGeom>
        </p:spPr>
      </p:pic>
      <p:sp>
        <p:nvSpPr>
          <p:cNvPr id="6" name="Inhaltsplatzhalter 1"/>
          <p:cNvSpPr>
            <a:spLocks noGrp="1"/>
          </p:cNvSpPr>
          <p:nvPr>
            <p:ph idx="1"/>
          </p:nvPr>
        </p:nvSpPr>
        <p:spPr>
          <a:xfrm>
            <a:off x="251520" y="1196976"/>
            <a:ext cx="8640960" cy="5010720"/>
          </a:xfrm>
        </p:spPr>
        <p:txBody>
          <a:bodyPr/>
          <a:lstStyle/>
          <a:p>
            <a:r>
              <a:rPr lang="de-DE" dirty="0"/>
              <a:t>780‘000 Einwohner</a:t>
            </a:r>
          </a:p>
          <a:p>
            <a:r>
              <a:rPr lang="de-DE" dirty="0"/>
              <a:t>800 </a:t>
            </a:r>
            <a:r>
              <a:rPr lang="de-DE" dirty="0" err="1"/>
              <a:t>m.ü.M</a:t>
            </a:r>
            <a:r>
              <a:rPr lang="de-DE" dirty="0"/>
              <a:t>.</a:t>
            </a:r>
          </a:p>
          <a:p>
            <a:pPr marL="0" indent="0">
              <a:buNone/>
            </a:pPr>
            <a:endParaRPr lang="de-DE" dirty="0"/>
          </a:p>
        </p:txBody>
      </p:sp>
    </p:spTree>
    <p:extLst>
      <p:ext uri="{BB962C8B-B14F-4D97-AF65-F5344CB8AC3E}">
        <p14:creationId xmlns:p14="http://schemas.microsoft.com/office/powerpoint/2010/main" val="2056341531"/>
      </p:ext>
    </p:extLst>
  </p:cSld>
  <p:clrMapOvr>
    <a:masterClrMapping/>
  </p:clrMapOvr>
</p:sld>
</file>

<file path=ppt/theme/theme1.xml><?xml version="1.0" encoding="utf-8"?>
<a:theme xmlns:a="http://schemas.openxmlformats.org/drawingml/2006/main" name="3_Lion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Lions">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Einstellungen\Administrator\Lokale Einstellungen\Temporary Internet Files\Content.Outlook\VCFJE9CO\Lions.pot</Template>
  <TotalTime>0</TotalTime>
  <Words>2816</Words>
  <Application>Microsoft Macintosh PowerPoint</Application>
  <PresentationFormat>Bildschirmpräsentation (4:3)</PresentationFormat>
  <Paragraphs>379</Paragraphs>
  <Slides>35</Slides>
  <Notes>33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Calibri</vt:lpstr>
      <vt:lpstr>Century Gothic</vt:lpstr>
      <vt:lpstr>Wingdings</vt:lpstr>
      <vt:lpstr>3_Lions</vt:lpstr>
      <vt:lpstr>PowerPoint-Präsentation</vt:lpstr>
      <vt:lpstr>PowerPoint-Präsentation</vt:lpstr>
      <vt:lpstr>Projekt im Rahmen der "Campaign 100"</vt:lpstr>
      <vt:lpstr>PowerPoint-Präsentation</vt:lpstr>
      <vt:lpstr>Tadschikistan und seine Nachbarn</vt:lpstr>
      <vt:lpstr>Tadschikistan – im Westen Landwirtschaft ...</vt:lpstr>
      <vt:lpstr>... im Osten das Pamirgebirge</vt:lpstr>
      <vt:lpstr>Schweiz – Tadschikistan</vt:lpstr>
      <vt:lpstr>Duschanbe – Hauptstadt</vt:lpstr>
      <vt:lpstr>Duschanbe – ö.V.</vt:lpstr>
      <vt:lpstr>Transportmittel auf dem Lande ...</vt:lpstr>
      <vt:lpstr>... vielfältig und an die Umgebung angepasst</vt:lpstr>
      <vt:lpstr>„Ballungszentren“ gibt’s wenige ...</vt:lpstr>
      <vt:lpstr>... jedoch viele, verstreut liegende Siedlungen ...</vt:lpstr>
      <vt:lpstr>... in rauer Umgebung ... </vt:lpstr>
      <vt:lpstr>... die Landschaft vielfältig und grossartig ...</vt:lpstr>
      <vt:lpstr>... der Schweiz nicht unähnlich ...</vt:lpstr>
      <vt:lpstr>... oft aber scheinbar endlos</vt:lpstr>
      <vt:lpstr>Die Bewohner ...</vt:lpstr>
      <vt:lpstr>... leben in mehreren Generationen zusammen </vt:lpstr>
      <vt:lpstr>Sie leben mehrheitlich in einem Raum</vt:lpstr>
      <vt:lpstr>Wovon lebt Tadschikistan?</vt:lpstr>
      <vt:lpstr>Was fehlt Tadschikistan, woran krankt das Land?</vt:lpstr>
      <vt:lpstr>Was macht dieses Land aus</vt:lpstr>
      <vt:lpstr>Wer hilft</vt:lpstr>
      <vt:lpstr>Abwasserreinigungsanlage DEWATS</vt:lpstr>
      <vt:lpstr>Abwasserreinigungsanlage</vt:lpstr>
      <vt:lpstr>Unsere Partner in Tadschikistan</vt:lpstr>
      <vt:lpstr>Unsere Partner in Tadschikistan</vt:lpstr>
      <vt:lpstr>CLEAN WATER in Tadschikistan – Rollout</vt:lpstr>
      <vt:lpstr>Gulrez - Stand 26. Februar 2022</vt:lpstr>
      <vt:lpstr>Übergaben Gulrez und Hissor</vt:lpstr>
      <vt:lpstr>Stand der Sammlung – neues Ziel</vt:lpstr>
      <vt:lpstr>Alles klar?</vt:lpstr>
      <vt:lpstr>PowerPoint-Präsentation</vt:lpstr>
    </vt:vector>
  </TitlesOfParts>
  <Manager>Ursla Guillebeau</Manager>
  <Company>MD 102</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dc:title>
  <dc:subject>NC 2014</dc:subject>
  <dc:creator>Molinari</dc:creator>
  <cp:keywords/>
  <dc:description/>
  <cp:lastModifiedBy>Peter Schweizer</cp:lastModifiedBy>
  <cp:revision>1104</cp:revision>
  <cp:lastPrinted>2019-12-11T14:28:28Z</cp:lastPrinted>
  <dcterms:created xsi:type="dcterms:W3CDTF">2010-04-24T05:14:14Z</dcterms:created>
  <dcterms:modified xsi:type="dcterms:W3CDTF">2022-03-19T17:46:53Z</dcterms:modified>
  <cp:category/>
</cp:coreProperties>
</file>